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71">
          <p15:clr>
            <a:srgbClr val="A4A3A4"/>
          </p15:clr>
        </p15:guide>
        <p15:guide id="2" pos="313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A3D"/>
    <a:srgbClr val="EBE738"/>
    <a:srgbClr val="1D6F1F"/>
    <a:srgbClr val="175319"/>
    <a:srgbClr val="27952B"/>
    <a:srgbClr val="185A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62"/>
  </p:normalViewPr>
  <p:slideViewPr>
    <p:cSldViewPr snapToGrid="0" snapToObjects="1">
      <p:cViewPr varScale="1">
        <p:scale>
          <a:sx n="69" d="100"/>
          <a:sy n="69" d="100"/>
        </p:scale>
        <p:origin x="1248" y="66"/>
      </p:cViewPr>
      <p:guideLst>
        <p:guide orient="horz" pos="2171"/>
        <p:guide pos="313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249F6B-5EF1-934F-B9C9-F87919514C80}" type="datetimeFigureOut">
              <a:rPr lang="en-US" smtClean="0"/>
              <a:t>6/9/2022</a:t>
            </a:fld>
            <a:endParaRPr lang="en-US" dirty="0"/>
          </a:p>
        </p:txBody>
      </p:sp>
      <p:sp>
        <p:nvSpPr>
          <p:cNvPr id="4" name="Slide Image Placeholder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686369-2658-A641-BAC6-1D8D66D5E5B8}" type="slidenum">
              <a:rPr lang="en-US" smtClean="0"/>
              <a:t>‹#›</a:t>
            </a:fld>
            <a:endParaRPr lang="en-US" dirty="0"/>
          </a:p>
        </p:txBody>
      </p:sp>
    </p:spTree>
    <p:extLst>
      <p:ext uri="{BB962C8B-B14F-4D97-AF65-F5344CB8AC3E}">
        <p14:creationId xmlns:p14="http://schemas.microsoft.com/office/powerpoint/2010/main" val="193761185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686369-2658-A641-BAC6-1D8D66D5E5B8}" type="slidenum">
              <a:rPr lang="en-US" smtClean="0"/>
              <a:t>1</a:t>
            </a:fld>
            <a:endParaRPr lang="en-US" dirty="0"/>
          </a:p>
        </p:txBody>
      </p:sp>
    </p:spTree>
    <p:extLst>
      <p:ext uri="{BB962C8B-B14F-4D97-AF65-F5344CB8AC3E}">
        <p14:creationId xmlns:p14="http://schemas.microsoft.com/office/powerpoint/2010/main" val="27674020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7"/>
            <a:ext cx="8420100" cy="1470025"/>
          </a:xfrm>
        </p:spPr>
        <p:txBody>
          <a:bodyPr/>
          <a:lstStyle/>
          <a:p>
            <a:r>
              <a:rPr lang="en-US"/>
              <a:t>Click to edit Master title style</a:t>
            </a:r>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C69C72B-3EAF-C144-8507-3AFB7CF5FD90}" type="datetimeFigureOut">
              <a:rPr lang="en-US" smtClean="0"/>
              <a:t>6/9/2022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4FDBF9-6D80-F64A-9BB7-638166B941C7}" type="slidenum">
              <a:rPr lang="en-US" smtClean="0"/>
              <a:t>‹#›</a:t>
            </a:fld>
            <a:endParaRPr lang="en-US" dirty="0"/>
          </a:p>
        </p:txBody>
      </p:sp>
    </p:spTree>
    <p:extLst>
      <p:ext uri="{BB962C8B-B14F-4D97-AF65-F5344CB8AC3E}">
        <p14:creationId xmlns:p14="http://schemas.microsoft.com/office/powerpoint/2010/main" val="1427940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69C72B-3EAF-C144-8507-3AFB7CF5FD90}" type="datetimeFigureOut">
              <a:rPr lang="en-US" smtClean="0"/>
              <a:t>6/9/2022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4FDBF9-6D80-F64A-9BB7-638166B941C7}" type="slidenum">
              <a:rPr lang="en-US" smtClean="0"/>
              <a:t>‹#›</a:t>
            </a:fld>
            <a:endParaRPr lang="en-US" dirty="0"/>
          </a:p>
        </p:txBody>
      </p:sp>
    </p:spTree>
    <p:extLst>
      <p:ext uri="{BB962C8B-B14F-4D97-AF65-F5344CB8AC3E}">
        <p14:creationId xmlns:p14="http://schemas.microsoft.com/office/powerpoint/2010/main" val="3090270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40"/>
            <a:ext cx="222885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95300" y="274640"/>
            <a:ext cx="65214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69C72B-3EAF-C144-8507-3AFB7CF5FD90}" type="datetimeFigureOut">
              <a:rPr lang="en-US" smtClean="0"/>
              <a:t>6/9/2022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4FDBF9-6D80-F64A-9BB7-638166B941C7}" type="slidenum">
              <a:rPr lang="en-US" smtClean="0"/>
              <a:t>‹#›</a:t>
            </a:fld>
            <a:endParaRPr lang="en-US" dirty="0"/>
          </a:p>
        </p:txBody>
      </p:sp>
    </p:spTree>
    <p:extLst>
      <p:ext uri="{BB962C8B-B14F-4D97-AF65-F5344CB8AC3E}">
        <p14:creationId xmlns:p14="http://schemas.microsoft.com/office/powerpoint/2010/main" val="4167897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69C72B-3EAF-C144-8507-3AFB7CF5FD90}" type="datetimeFigureOut">
              <a:rPr lang="en-US" smtClean="0"/>
              <a:t>6/9/2022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4FDBF9-6D80-F64A-9BB7-638166B941C7}" type="slidenum">
              <a:rPr lang="en-US" smtClean="0"/>
              <a:t>‹#›</a:t>
            </a:fld>
            <a:endParaRPr lang="en-US" dirty="0"/>
          </a:p>
        </p:txBody>
      </p:sp>
    </p:spTree>
    <p:extLst>
      <p:ext uri="{BB962C8B-B14F-4D97-AF65-F5344CB8AC3E}">
        <p14:creationId xmlns:p14="http://schemas.microsoft.com/office/powerpoint/2010/main" val="585845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82506" y="2906715"/>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69C72B-3EAF-C144-8507-3AFB7CF5FD90}" type="datetimeFigureOut">
              <a:rPr lang="en-US" smtClean="0"/>
              <a:t>6/9/2022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4FDBF9-6D80-F64A-9BB7-638166B941C7}" type="slidenum">
              <a:rPr lang="en-US" smtClean="0"/>
              <a:t>‹#›</a:t>
            </a:fld>
            <a:endParaRPr lang="en-US" dirty="0"/>
          </a:p>
        </p:txBody>
      </p:sp>
    </p:spTree>
    <p:extLst>
      <p:ext uri="{BB962C8B-B14F-4D97-AF65-F5344CB8AC3E}">
        <p14:creationId xmlns:p14="http://schemas.microsoft.com/office/powerpoint/2010/main" val="427178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300" y="1600202"/>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35550" y="1600202"/>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C69C72B-3EAF-C144-8507-3AFB7CF5FD90}" type="datetimeFigureOut">
              <a:rPr lang="en-US" smtClean="0"/>
              <a:t>6/9/2022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C4FDBF9-6D80-F64A-9BB7-638166B941C7}" type="slidenum">
              <a:rPr lang="en-US" smtClean="0"/>
              <a:t>‹#›</a:t>
            </a:fld>
            <a:endParaRPr lang="en-US" dirty="0"/>
          </a:p>
        </p:txBody>
      </p:sp>
    </p:spTree>
    <p:extLst>
      <p:ext uri="{BB962C8B-B14F-4D97-AF65-F5344CB8AC3E}">
        <p14:creationId xmlns:p14="http://schemas.microsoft.com/office/powerpoint/2010/main" val="2067540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1"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1"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112"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2"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C69C72B-3EAF-C144-8507-3AFB7CF5FD90}" type="datetimeFigureOut">
              <a:rPr lang="en-US" smtClean="0"/>
              <a:t>6/9/2022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C4FDBF9-6D80-F64A-9BB7-638166B941C7}" type="slidenum">
              <a:rPr lang="en-US" smtClean="0"/>
              <a:t>‹#›</a:t>
            </a:fld>
            <a:endParaRPr lang="en-US" dirty="0"/>
          </a:p>
        </p:txBody>
      </p:sp>
    </p:spTree>
    <p:extLst>
      <p:ext uri="{BB962C8B-B14F-4D97-AF65-F5344CB8AC3E}">
        <p14:creationId xmlns:p14="http://schemas.microsoft.com/office/powerpoint/2010/main" val="1047346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C69C72B-3EAF-C144-8507-3AFB7CF5FD90}" type="datetimeFigureOut">
              <a:rPr lang="en-US" smtClean="0"/>
              <a:t>6/9/2022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C4FDBF9-6D80-F64A-9BB7-638166B941C7}" type="slidenum">
              <a:rPr lang="en-US" smtClean="0"/>
              <a:t>‹#›</a:t>
            </a:fld>
            <a:endParaRPr lang="en-US" dirty="0"/>
          </a:p>
        </p:txBody>
      </p:sp>
    </p:spTree>
    <p:extLst>
      <p:ext uri="{BB962C8B-B14F-4D97-AF65-F5344CB8AC3E}">
        <p14:creationId xmlns:p14="http://schemas.microsoft.com/office/powerpoint/2010/main" val="1284712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69C72B-3EAF-C144-8507-3AFB7CF5FD90}" type="datetimeFigureOut">
              <a:rPr lang="en-US" smtClean="0"/>
              <a:t>6/9/2022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C4FDBF9-6D80-F64A-9BB7-638166B941C7}" type="slidenum">
              <a:rPr lang="en-US" smtClean="0"/>
              <a:t>‹#›</a:t>
            </a:fld>
            <a:endParaRPr lang="en-US" dirty="0"/>
          </a:p>
        </p:txBody>
      </p:sp>
    </p:spTree>
    <p:extLst>
      <p:ext uri="{BB962C8B-B14F-4D97-AF65-F5344CB8AC3E}">
        <p14:creationId xmlns:p14="http://schemas.microsoft.com/office/powerpoint/2010/main" val="2896196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2" y="273050"/>
            <a:ext cx="3259006"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72972" y="273052"/>
            <a:ext cx="553773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2"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69C72B-3EAF-C144-8507-3AFB7CF5FD90}" type="datetimeFigureOut">
              <a:rPr lang="en-US" smtClean="0"/>
              <a:t>6/9/2022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C4FDBF9-6D80-F64A-9BB7-638166B941C7}" type="slidenum">
              <a:rPr lang="en-US" smtClean="0"/>
              <a:t>‹#›</a:t>
            </a:fld>
            <a:endParaRPr lang="en-US" dirty="0"/>
          </a:p>
        </p:txBody>
      </p:sp>
    </p:spTree>
    <p:extLst>
      <p:ext uri="{BB962C8B-B14F-4D97-AF65-F5344CB8AC3E}">
        <p14:creationId xmlns:p14="http://schemas.microsoft.com/office/powerpoint/2010/main" val="691076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1"/>
            <a:ext cx="59436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941645" y="5367339"/>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69C72B-3EAF-C144-8507-3AFB7CF5FD90}" type="datetimeFigureOut">
              <a:rPr lang="en-US" smtClean="0"/>
              <a:t>6/9/2022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C4FDBF9-6D80-F64A-9BB7-638166B941C7}" type="slidenum">
              <a:rPr lang="en-US" smtClean="0"/>
              <a:t>‹#›</a:t>
            </a:fld>
            <a:endParaRPr lang="en-US" dirty="0"/>
          </a:p>
        </p:txBody>
      </p:sp>
    </p:spTree>
    <p:extLst>
      <p:ext uri="{BB962C8B-B14F-4D97-AF65-F5344CB8AC3E}">
        <p14:creationId xmlns:p14="http://schemas.microsoft.com/office/powerpoint/2010/main" val="3273354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95300" y="1600202"/>
            <a:ext cx="8915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95300" y="6356352"/>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69C72B-3EAF-C144-8507-3AFB7CF5FD90}" type="datetimeFigureOut">
              <a:rPr lang="en-US" smtClean="0"/>
              <a:t>6/9/2022</a:t>
            </a:fld>
            <a:endParaRPr lang="en-US" dirty="0"/>
          </a:p>
        </p:txBody>
      </p:sp>
      <p:sp>
        <p:nvSpPr>
          <p:cNvPr id="5" name="Footer Placeholder 4"/>
          <p:cNvSpPr>
            <a:spLocks noGrp="1"/>
          </p:cNvSpPr>
          <p:nvPr>
            <p:ph type="ftr" sz="quarter" idx="3"/>
          </p:nvPr>
        </p:nvSpPr>
        <p:spPr>
          <a:xfrm>
            <a:off x="3384550" y="6356352"/>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099300" y="6356352"/>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4FDBF9-6D80-F64A-9BB7-638166B941C7}" type="slidenum">
              <a:rPr lang="en-US" smtClean="0"/>
              <a:t>‹#›</a:t>
            </a:fld>
            <a:endParaRPr lang="en-US" dirty="0"/>
          </a:p>
        </p:txBody>
      </p:sp>
    </p:spTree>
    <p:extLst>
      <p:ext uri="{BB962C8B-B14F-4D97-AF65-F5344CB8AC3E}">
        <p14:creationId xmlns:p14="http://schemas.microsoft.com/office/powerpoint/2010/main" val="34401339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138847" y="98488"/>
            <a:ext cx="4551905" cy="504457"/>
          </a:xfrm>
          <a:prstGeom prst="roundRect">
            <a:avLst/>
          </a:prstGeom>
          <a:gradFill flip="none" rotWithShape="1">
            <a:gsLst>
              <a:gs pos="0">
                <a:srgbClr val="FFFA3D">
                  <a:tint val="66000"/>
                  <a:satMod val="160000"/>
                </a:srgbClr>
              </a:gs>
              <a:gs pos="50000">
                <a:srgbClr val="FFFA3D">
                  <a:tint val="44500"/>
                  <a:satMod val="160000"/>
                </a:srgbClr>
              </a:gs>
              <a:gs pos="100000">
                <a:srgbClr val="FFFA3D">
                  <a:tint val="23500"/>
                  <a:satMod val="160000"/>
                </a:srgbClr>
              </a:gs>
            </a:gsLst>
            <a:lin ang="8100000" scaled="1"/>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cap="small" dirty="0">
                <a:solidFill>
                  <a:schemeClr val="tx1"/>
                </a:solidFill>
                <a:latin typeface="Avenir Black"/>
                <a:cs typeface="Avenir Black"/>
              </a:rPr>
              <a:t>BUS IT </a:t>
            </a:r>
            <a:r>
              <a:rPr lang="mr-IN" sz="2400" cap="small" dirty="0">
                <a:solidFill>
                  <a:schemeClr val="tx1"/>
                </a:solidFill>
                <a:latin typeface="Avenir Black"/>
                <a:cs typeface="Avenir Black"/>
              </a:rPr>
              <a:t>…</a:t>
            </a:r>
            <a:r>
              <a:rPr lang="en-US" sz="2400" cap="small" dirty="0">
                <a:solidFill>
                  <a:schemeClr val="tx1"/>
                </a:solidFill>
                <a:latin typeface="Avenir Black"/>
                <a:cs typeface="Avenir Black"/>
              </a:rPr>
              <a:t> Whenever You Can</a:t>
            </a:r>
          </a:p>
        </p:txBody>
      </p:sp>
      <p:sp>
        <p:nvSpPr>
          <p:cNvPr id="17" name="Rounded Rectangle 16"/>
          <p:cNvSpPr/>
          <p:nvPr/>
        </p:nvSpPr>
        <p:spPr>
          <a:xfrm>
            <a:off x="57680" y="6088726"/>
            <a:ext cx="4768073" cy="362494"/>
          </a:xfrm>
          <a:prstGeom prst="round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solidFill>
                  <a:schemeClr val="tx1"/>
                </a:solidFill>
                <a:latin typeface="Avenir Black"/>
                <a:cs typeface="Avenir Black"/>
              </a:rPr>
              <a:t>A regular bus service supports property values because </a:t>
            </a:r>
            <a:br>
              <a:rPr lang="en-US" sz="1200" dirty="0">
                <a:solidFill>
                  <a:schemeClr val="tx1"/>
                </a:solidFill>
                <a:latin typeface="Avenir Black"/>
                <a:cs typeface="Avenir Black"/>
              </a:rPr>
            </a:br>
            <a:r>
              <a:rPr lang="en-US" sz="1200" dirty="0">
                <a:solidFill>
                  <a:schemeClr val="tx1"/>
                </a:solidFill>
                <a:latin typeface="Avenir Black"/>
                <a:cs typeface="Avenir Black"/>
              </a:rPr>
              <a:t>a bus service is considered an essential amenity in any village.</a:t>
            </a:r>
          </a:p>
        </p:txBody>
      </p:sp>
      <p:sp>
        <p:nvSpPr>
          <p:cNvPr id="19" name="TextBox 18"/>
          <p:cNvSpPr txBox="1"/>
          <p:nvPr/>
        </p:nvSpPr>
        <p:spPr>
          <a:xfrm>
            <a:off x="77296" y="6569493"/>
            <a:ext cx="4697201" cy="246221"/>
          </a:xfrm>
          <a:prstGeom prst="rect">
            <a:avLst/>
          </a:prstGeom>
          <a:solidFill>
            <a:schemeClr val="bg1"/>
          </a:solidFill>
          <a:ln>
            <a:solidFill>
              <a:schemeClr val="tx1"/>
            </a:solidFill>
          </a:ln>
        </p:spPr>
        <p:txBody>
          <a:bodyPr wrap="square" rtlCol="0">
            <a:spAutoFit/>
          </a:bodyPr>
          <a:lstStyle/>
          <a:p>
            <a:pPr algn="ctr"/>
            <a:r>
              <a:rPr lang="en-US" sz="1000" b="1" dirty="0"/>
              <a:t>This information leaflet has been produced by xxx Parish Council </a:t>
            </a:r>
          </a:p>
        </p:txBody>
      </p:sp>
      <p:sp>
        <p:nvSpPr>
          <p:cNvPr id="18" name="Rounded Rectangle 17"/>
          <p:cNvSpPr/>
          <p:nvPr/>
        </p:nvSpPr>
        <p:spPr>
          <a:xfrm>
            <a:off x="5145294" y="4907220"/>
            <a:ext cx="4728664" cy="1837450"/>
          </a:xfrm>
          <a:prstGeom prst="round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2400" cap="small" dirty="0">
                <a:solidFill>
                  <a:schemeClr val="tx1"/>
                </a:solidFill>
                <a:latin typeface="Avenir Black"/>
                <a:cs typeface="Avenir Black"/>
              </a:rPr>
              <a:t>	(Name of village)  Village Bus </a:t>
            </a:r>
          </a:p>
          <a:p>
            <a:pPr marL="914400" lvl="1" indent="-457200">
              <a:buFont typeface="Wingdings" charset="2"/>
              <a:buChar char="Ø"/>
            </a:pPr>
            <a:r>
              <a:rPr lang="en-US" sz="2400" cap="small" dirty="0">
                <a:solidFill>
                  <a:schemeClr val="tx1"/>
                </a:solidFill>
                <a:latin typeface="Avenir Black"/>
                <a:cs typeface="Avenir Black"/>
              </a:rPr>
              <a:t>xxx/xxx/xxx</a:t>
            </a:r>
          </a:p>
          <a:p>
            <a:pPr marL="914400" lvl="1" indent="-457200">
              <a:buFont typeface="Wingdings" charset="2"/>
              <a:buChar char="Ø"/>
            </a:pPr>
            <a:r>
              <a:rPr lang="en-US" sz="2400" cap="small" smtClean="0">
                <a:solidFill>
                  <a:schemeClr val="tx1"/>
                </a:solidFill>
                <a:latin typeface="Avenir Black"/>
                <a:cs typeface="Avenir Black"/>
              </a:rPr>
              <a:t>Frome</a:t>
            </a:r>
            <a:endParaRPr lang="en-US" sz="2400" cap="small" dirty="0">
              <a:solidFill>
                <a:schemeClr val="tx1"/>
              </a:solidFill>
              <a:latin typeface="Avenir Black"/>
              <a:cs typeface="Avenir Black"/>
            </a:endParaRPr>
          </a:p>
          <a:p>
            <a:pPr marL="914400" lvl="1" indent="-457200">
              <a:buFont typeface="Wingdings" charset="2"/>
              <a:buChar char="Ø"/>
            </a:pPr>
            <a:r>
              <a:rPr lang="en-US" sz="2400" cap="small" dirty="0">
                <a:solidFill>
                  <a:schemeClr val="tx1"/>
                </a:solidFill>
                <a:latin typeface="Avenir Black"/>
                <a:cs typeface="Avenir Black"/>
              </a:rPr>
              <a:t>Bath</a:t>
            </a:r>
          </a:p>
        </p:txBody>
      </p:sp>
      <p:sp>
        <p:nvSpPr>
          <p:cNvPr id="9" name="TextBox 8"/>
          <p:cNvSpPr txBox="1"/>
          <p:nvPr/>
        </p:nvSpPr>
        <p:spPr>
          <a:xfrm>
            <a:off x="6511637" y="-14744"/>
            <a:ext cx="3458210" cy="307777"/>
          </a:xfrm>
          <a:prstGeom prst="rect">
            <a:avLst/>
          </a:prstGeom>
          <a:solidFill>
            <a:schemeClr val="tx1"/>
          </a:solidFill>
        </p:spPr>
        <p:txBody>
          <a:bodyPr wrap="square" rtlCol="0">
            <a:spAutoFit/>
          </a:bodyPr>
          <a:lstStyle/>
          <a:p>
            <a:r>
              <a:rPr lang="en-US" sz="1400" b="1" cap="small" dirty="0">
                <a:solidFill>
                  <a:schemeClr val="bg1"/>
                </a:solidFill>
                <a:latin typeface="Avenir Black"/>
                <a:cs typeface="Avenir Black"/>
              </a:rPr>
              <a:t>Bus</a:t>
            </a:r>
            <a:r>
              <a:rPr lang="en-US" sz="1400" b="1" cap="small" dirty="0">
                <a:solidFill>
                  <a:srgbClr val="FFFFFF"/>
                </a:solidFill>
                <a:latin typeface="Avenir Black"/>
                <a:cs typeface="Avenir Black"/>
              </a:rPr>
              <a:t> times from (insert date &amp; Year)</a:t>
            </a:r>
          </a:p>
        </p:txBody>
      </p:sp>
      <p:sp>
        <p:nvSpPr>
          <p:cNvPr id="14" name="Rounded Rectangle 13"/>
          <p:cNvSpPr/>
          <p:nvPr/>
        </p:nvSpPr>
        <p:spPr>
          <a:xfrm>
            <a:off x="57680" y="707078"/>
            <a:ext cx="4768073" cy="5267232"/>
          </a:xfrm>
          <a:prstGeom prst="roundRect">
            <a:avLst/>
          </a:prstGeom>
          <a:gradFill flip="none" rotWithShape="1">
            <a:gsLst>
              <a:gs pos="0">
                <a:srgbClr val="EBE738">
                  <a:tint val="66000"/>
                  <a:satMod val="160000"/>
                </a:srgbClr>
              </a:gs>
              <a:gs pos="50000">
                <a:srgbClr val="EBE738">
                  <a:tint val="44500"/>
                  <a:satMod val="160000"/>
                </a:srgbClr>
              </a:gs>
              <a:gs pos="100000">
                <a:srgbClr val="EBE738">
                  <a:tint val="23500"/>
                  <a:satMod val="160000"/>
                </a:srgbClr>
              </a:gs>
            </a:gsLst>
            <a:lin ang="8100000" scaled="1"/>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nSpc>
                <a:spcPct val="110000"/>
              </a:lnSpc>
            </a:pPr>
            <a:endParaRPr lang="en-GB" sz="1400" dirty="0">
              <a:solidFill>
                <a:schemeClr val="tx1"/>
              </a:solidFill>
              <a:latin typeface="Avenir Black"/>
              <a:cs typeface="Avenir Black"/>
            </a:endParaRPr>
          </a:p>
          <a:p>
            <a:pPr>
              <a:lnSpc>
                <a:spcPct val="110000"/>
              </a:lnSpc>
            </a:pPr>
            <a:r>
              <a:rPr lang="en-GB" sz="1400" dirty="0">
                <a:solidFill>
                  <a:schemeClr val="tx1"/>
                </a:solidFill>
                <a:latin typeface="Avenir Black"/>
                <a:cs typeface="Avenir Black"/>
              </a:rPr>
              <a:t>A ‘Climate Emergency’ has been declared by the UK </a:t>
            </a:r>
            <a:r>
              <a:rPr lang="en-GB" sz="1400" dirty="0" smtClean="0">
                <a:solidFill>
                  <a:schemeClr val="tx1"/>
                </a:solidFill>
                <a:latin typeface="Avenir Black"/>
                <a:cs typeface="Avenir Black"/>
              </a:rPr>
              <a:t>Parliament</a:t>
            </a:r>
            <a:r>
              <a:rPr lang="en-GB" sz="1400" dirty="0">
                <a:solidFill>
                  <a:schemeClr val="tx1"/>
                </a:solidFill>
                <a:latin typeface="Avenir Black"/>
                <a:cs typeface="Avenir Black"/>
              </a:rPr>
              <a:t> </a:t>
            </a:r>
            <a:r>
              <a:rPr lang="en-GB" sz="1400" dirty="0" smtClean="0">
                <a:solidFill>
                  <a:schemeClr val="tx1"/>
                </a:solidFill>
                <a:latin typeface="Avenir Black"/>
                <a:cs typeface="Avenir Black"/>
              </a:rPr>
              <a:t>and Somerset County Council. </a:t>
            </a:r>
            <a:r>
              <a:rPr lang="en-GB" sz="1400" dirty="0">
                <a:solidFill>
                  <a:schemeClr val="tx1"/>
                </a:solidFill>
                <a:latin typeface="Avenir Black"/>
                <a:cs typeface="Avenir Black"/>
              </a:rPr>
              <a:t/>
            </a:r>
            <a:br>
              <a:rPr lang="en-GB" sz="1400" dirty="0">
                <a:solidFill>
                  <a:schemeClr val="tx1"/>
                </a:solidFill>
                <a:latin typeface="Avenir Black"/>
                <a:cs typeface="Avenir Black"/>
              </a:rPr>
            </a:br>
            <a:r>
              <a:rPr lang="en-GB" sz="1400" dirty="0">
                <a:solidFill>
                  <a:schemeClr val="tx1"/>
                </a:solidFill>
                <a:latin typeface="Avenir Black"/>
                <a:cs typeface="Avenir Black"/>
              </a:rPr>
              <a:t>Yet still not enough is being done to ensure the UK will achieve its Net Zero Carbon target. </a:t>
            </a:r>
            <a:br>
              <a:rPr lang="en-GB" sz="1400" dirty="0">
                <a:solidFill>
                  <a:schemeClr val="tx1"/>
                </a:solidFill>
                <a:latin typeface="Avenir Black"/>
                <a:cs typeface="Avenir Black"/>
              </a:rPr>
            </a:br>
            <a:r>
              <a:rPr lang="en-GB" sz="1400" dirty="0">
                <a:solidFill>
                  <a:schemeClr val="tx1"/>
                </a:solidFill>
                <a:latin typeface="Avenir Black"/>
                <a:cs typeface="Avenir Black"/>
              </a:rPr>
              <a:t>Individually and together, we need to try and reduce our own carbon footprint.</a:t>
            </a:r>
            <a:br>
              <a:rPr lang="en-GB" sz="1400" dirty="0">
                <a:solidFill>
                  <a:schemeClr val="tx1"/>
                </a:solidFill>
                <a:latin typeface="Avenir Black"/>
                <a:cs typeface="Avenir Black"/>
              </a:rPr>
            </a:br>
            <a:r>
              <a:rPr lang="en-GB" sz="1400" dirty="0">
                <a:solidFill>
                  <a:schemeClr val="tx1"/>
                </a:solidFill>
                <a:latin typeface="Avenir Black"/>
                <a:cs typeface="Avenir Black"/>
              </a:rPr>
              <a:t>Taking the bus more often is one way to do this.</a:t>
            </a:r>
            <a:br>
              <a:rPr lang="en-GB" sz="1400" dirty="0">
                <a:solidFill>
                  <a:schemeClr val="tx1"/>
                </a:solidFill>
                <a:latin typeface="Avenir Black"/>
                <a:cs typeface="Avenir Black"/>
              </a:rPr>
            </a:br>
            <a:r>
              <a:rPr lang="en-GB" sz="1400" dirty="0">
                <a:solidFill>
                  <a:schemeClr val="tx1"/>
                </a:solidFill>
                <a:latin typeface="Avenir Black"/>
                <a:cs typeface="Avenir Black"/>
              </a:rPr>
              <a:t>So could you leave the car at home one day during the week? .. Or on Saturday? .. Could you take the (enter bus operator name and bus route number) to go shopping in (enter your local town / city name) &amp; (enter your local town / city name) or take the bus for that evening out in </a:t>
            </a:r>
            <a:r>
              <a:rPr lang="en-GB" sz="1400" dirty="0" smtClean="0">
                <a:solidFill>
                  <a:schemeClr val="tx1"/>
                </a:solidFill>
                <a:latin typeface="Avenir Black"/>
                <a:cs typeface="Avenir Black"/>
              </a:rPr>
              <a:t>(enter city / town name)?</a:t>
            </a:r>
            <a:r>
              <a:rPr lang="en-GB" sz="1400" dirty="0">
                <a:solidFill>
                  <a:schemeClr val="tx1"/>
                </a:solidFill>
                <a:latin typeface="Avenir Black"/>
                <a:cs typeface="Avenir Black"/>
              </a:rPr>
              <a:t/>
            </a:r>
            <a:br>
              <a:rPr lang="en-GB" sz="1400" dirty="0">
                <a:solidFill>
                  <a:schemeClr val="tx1"/>
                </a:solidFill>
                <a:latin typeface="Avenir Black"/>
                <a:cs typeface="Avenir Black"/>
              </a:rPr>
            </a:br>
            <a:r>
              <a:rPr lang="en-GB" sz="1400" dirty="0">
                <a:solidFill>
                  <a:schemeClr val="tx1"/>
                </a:solidFill>
                <a:latin typeface="Avenir Black"/>
                <a:cs typeface="Avenir Black"/>
              </a:rPr>
              <a:t>That way you will be helping in a small way to save the planet. And you’ll also be helping in a big way to protect our bus service here in (enter name of parish/ village). </a:t>
            </a:r>
            <a:br>
              <a:rPr lang="en-GB" sz="1400" dirty="0">
                <a:solidFill>
                  <a:schemeClr val="tx1"/>
                </a:solidFill>
                <a:latin typeface="Avenir Black"/>
                <a:cs typeface="Avenir Black"/>
              </a:rPr>
            </a:br>
            <a:r>
              <a:rPr lang="en-GB" sz="1400" dirty="0">
                <a:solidFill>
                  <a:schemeClr val="tx1"/>
                </a:solidFill>
                <a:latin typeface="Avenir Black"/>
                <a:cs typeface="Avenir Black"/>
              </a:rPr>
              <a:t>Only by using our (enter name of parish/ village). bus services more can we guarantee that we will keep buses coming through our village, which is so important for those in our village, both young and old, who depend on ‘our buses’ to get to work, college, go shopping, see the doctor or for a night out.</a:t>
            </a:r>
            <a:br>
              <a:rPr lang="en-GB" sz="1400" dirty="0">
                <a:solidFill>
                  <a:schemeClr val="tx1"/>
                </a:solidFill>
                <a:latin typeface="Avenir Black"/>
                <a:cs typeface="Avenir Black"/>
              </a:rPr>
            </a:br>
            <a:endParaRPr lang="en-GB" sz="1400" dirty="0">
              <a:solidFill>
                <a:schemeClr val="tx1"/>
              </a:solidFill>
              <a:latin typeface="Avenir Black"/>
              <a:cs typeface="Avenir Black"/>
            </a:endParaRPr>
          </a:p>
        </p:txBody>
      </p:sp>
      <p:pic>
        <p:nvPicPr>
          <p:cNvPr id="2" name="Picture 1">
            <a:extLst>
              <a:ext uri="{FF2B5EF4-FFF2-40B4-BE49-F238E27FC236}">
                <a16:creationId xmlns:a16="http://schemas.microsoft.com/office/drawing/2014/main" id="{E8422CBB-52B5-E240-93A8-5E0FDACCF7E4}"/>
              </a:ext>
            </a:extLst>
          </p:cNvPr>
          <p:cNvPicPr>
            <a:picLocks noChangeAspect="1"/>
          </p:cNvPicPr>
          <p:nvPr/>
        </p:nvPicPr>
        <p:blipFill rotWithShape="1">
          <a:blip r:embed="rId3"/>
          <a:srcRect b="6066"/>
          <a:stretch/>
        </p:blipFill>
        <p:spPr>
          <a:xfrm>
            <a:off x="5838306" y="2180984"/>
            <a:ext cx="3458211" cy="2673279"/>
          </a:xfrm>
          <a:prstGeom prst="rect">
            <a:avLst/>
          </a:prstGeom>
        </p:spPr>
      </p:pic>
      <p:pic>
        <p:nvPicPr>
          <p:cNvPr id="4" name="Picture 3">
            <a:extLst>
              <a:ext uri="{FF2B5EF4-FFF2-40B4-BE49-F238E27FC236}">
                <a16:creationId xmlns:a16="http://schemas.microsoft.com/office/drawing/2014/main" id="{6CDEF7AC-5778-6844-9408-F71ED3E219AA}"/>
              </a:ext>
            </a:extLst>
          </p:cNvPr>
          <p:cNvPicPr>
            <a:picLocks noChangeAspect="1"/>
          </p:cNvPicPr>
          <p:nvPr/>
        </p:nvPicPr>
        <p:blipFill>
          <a:blip r:embed="rId4"/>
          <a:stretch>
            <a:fillRect/>
          </a:stretch>
        </p:blipFill>
        <p:spPr>
          <a:xfrm>
            <a:off x="5838306" y="363572"/>
            <a:ext cx="3463093" cy="1944976"/>
          </a:xfrm>
          <a:prstGeom prst="rect">
            <a:avLst/>
          </a:prstGeom>
        </p:spPr>
      </p:pic>
      <p:sp>
        <p:nvSpPr>
          <p:cNvPr id="15" name="Rectangle 14">
            <a:extLst>
              <a:ext uri="{FF2B5EF4-FFF2-40B4-BE49-F238E27FC236}">
                <a16:creationId xmlns:a16="http://schemas.microsoft.com/office/drawing/2014/main" id="{C7994639-3A21-4AA8-9A8C-0C5C89D73DE7}"/>
              </a:ext>
            </a:extLst>
          </p:cNvPr>
          <p:cNvSpPr/>
          <p:nvPr/>
        </p:nvSpPr>
        <p:spPr>
          <a:xfrm>
            <a:off x="7736440" y="5589141"/>
            <a:ext cx="1849350" cy="1008061"/>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rgbClr val="FF0000"/>
                </a:solidFill>
              </a:rPr>
              <a:t>Insert image of village sign / name / picture of village green</a:t>
            </a:r>
          </a:p>
        </p:txBody>
      </p:sp>
    </p:spTree>
    <p:extLst>
      <p:ext uri="{BB962C8B-B14F-4D97-AF65-F5344CB8AC3E}">
        <p14:creationId xmlns:p14="http://schemas.microsoft.com/office/powerpoint/2010/main" val="24488315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12160</TotalTime>
  <Words>63</Words>
  <Application>Microsoft Office PowerPoint</Application>
  <PresentationFormat>A4 Paper (210x297 mm)</PresentationFormat>
  <Paragraphs>12</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Avenir Black</vt:lpstr>
      <vt:lpstr>Calibri</vt:lpstr>
      <vt:lpstr>Wingdings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TRAVIS</dc:creator>
  <cp:lastModifiedBy>Lucy Travis</cp:lastModifiedBy>
  <cp:revision>113</cp:revision>
  <cp:lastPrinted>2019-10-31T17:54:55Z</cp:lastPrinted>
  <dcterms:created xsi:type="dcterms:W3CDTF">2017-04-05T08:11:29Z</dcterms:created>
  <dcterms:modified xsi:type="dcterms:W3CDTF">2022-06-08T23:48:30Z</dcterms:modified>
</cp:coreProperties>
</file>