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1">
          <p15:clr>
            <a:srgbClr val="A4A3A4"/>
          </p15:clr>
        </p15:guide>
        <p15:guide id="2" pos="31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5A1A"/>
    <a:srgbClr val="1D6F1F"/>
    <a:srgbClr val="175319"/>
    <a:srgbClr val="2795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2"/>
  </p:normalViewPr>
  <p:slideViewPr>
    <p:cSldViewPr snapToGrid="0" snapToObjects="1">
      <p:cViewPr varScale="1">
        <p:scale>
          <a:sx n="69" d="100"/>
          <a:sy n="69" d="100"/>
        </p:scale>
        <p:origin x="1248" y="66"/>
      </p:cViewPr>
      <p:guideLst>
        <p:guide orient="horz" pos="2171"/>
        <p:guide pos="31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249F6B-5EF1-934F-B9C9-F87919514C80}" type="datetimeFigureOut">
              <a:rPr lang="en-US" smtClean="0"/>
              <a:t>6/9/2022</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686369-2658-A641-BAC6-1D8D66D5E5B8}" type="slidenum">
              <a:rPr lang="en-US" smtClean="0"/>
              <a:t>‹#›</a:t>
            </a:fld>
            <a:endParaRPr lang="en-US" dirty="0"/>
          </a:p>
        </p:txBody>
      </p:sp>
    </p:spTree>
    <p:extLst>
      <p:ext uri="{BB962C8B-B14F-4D97-AF65-F5344CB8AC3E}">
        <p14:creationId xmlns:p14="http://schemas.microsoft.com/office/powerpoint/2010/main" val="19376118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686369-2658-A641-BAC6-1D8D66D5E5B8}" type="slidenum">
              <a:rPr lang="en-US" smtClean="0"/>
              <a:t>1</a:t>
            </a:fld>
            <a:endParaRPr lang="en-US" dirty="0"/>
          </a:p>
        </p:txBody>
      </p:sp>
    </p:spTree>
    <p:extLst>
      <p:ext uri="{BB962C8B-B14F-4D97-AF65-F5344CB8AC3E}">
        <p14:creationId xmlns:p14="http://schemas.microsoft.com/office/powerpoint/2010/main" val="2767402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1427940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3090270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0"/>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4167897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585845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427178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2067540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1047346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1284712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2896196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69107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69C72B-3EAF-C144-8507-3AFB7CF5FD90}" type="datetimeFigureOut">
              <a:rPr lang="en-US" smtClean="0"/>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4FDBF9-6D80-F64A-9BB7-638166B941C7}" type="slidenum">
              <a:rPr lang="en-US" smtClean="0"/>
              <a:t>‹#›</a:t>
            </a:fld>
            <a:endParaRPr lang="en-US" dirty="0"/>
          </a:p>
        </p:txBody>
      </p:sp>
    </p:spTree>
    <p:extLst>
      <p:ext uri="{BB962C8B-B14F-4D97-AF65-F5344CB8AC3E}">
        <p14:creationId xmlns:p14="http://schemas.microsoft.com/office/powerpoint/2010/main" val="327335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2"/>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69C72B-3EAF-C144-8507-3AFB7CF5FD90}" type="datetimeFigureOut">
              <a:rPr lang="en-US" smtClean="0"/>
              <a:t>6/9/2022</a:t>
            </a:fld>
            <a:endParaRPr lang="en-US" dirty="0"/>
          </a:p>
        </p:txBody>
      </p:sp>
      <p:sp>
        <p:nvSpPr>
          <p:cNvPr id="5" name="Footer Placeholder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FDBF9-6D80-F64A-9BB7-638166B941C7}" type="slidenum">
              <a:rPr lang="en-US" smtClean="0"/>
              <a:t>‹#›</a:t>
            </a:fld>
            <a:endParaRPr lang="en-US" dirty="0"/>
          </a:p>
        </p:txBody>
      </p:sp>
    </p:spTree>
    <p:extLst>
      <p:ext uri="{BB962C8B-B14F-4D97-AF65-F5344CB8AC3E}">
        <p14:creationId xmlns:p14="http://schemas.microsoft.com/office/powerpoint/2010/main" val="3440133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862" y="56923"/>
            <a:ext cx="4551905" cy="504457"/>
          </a:xfrm>
          <a:prstGeom prst="roundRect">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cap="small" dirty="0">
                <a:latin typeface="Avenir Black"/>
                <a:cs typeface="Avenir Black"/>
              </a:rPr>
              <a:t>BUS IT </a:t>
            </a:r>
            <a:r>
              <a:rPr lang="mr-IN" sz="2400" cap="small" dirty="0">
                <a:latin typeface="Avenir Black"/>
                <a:cs typeface="Avenir Black"/>
              </a:rPr>
              <a:t>…</a:t>
            </a:r>
            <a:r>
              <a:rPr lang="en-US" sz="2400" cap="small" dirty="0">
                <a:latin typeface="Avenir Black"/>
                <a:cs typeface="Avenir Black"/>
              </a:rPr>
              <a:t> Whenever You Can</a:t>
            </a:r>
          </a:p>
        </p:txBody>
      </p:sp>
      <p:sp>
        <p:nvSpPr>
          <p:cNvPr id="17" name="Rounded Rectangle 16"/>
          <p:cNvSpPr/>
          <p:nvPr/>
        </p:nvSpPr>
        <p:spPr>
          <a:xfrm>
            <a:off x="57680" y="6088726"/>
            <a:ext cx="4768073" cy="362494"/>
          </a:xfrm>
          <a:prstGeom prst="roundRect">
            <a:avLst/>
          </a:prstGeom>
          <a:solidFill>
            <a:schemeClr val="bg1"/>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200" dirty="0">
                <a:solidFill>
                  <a:srgbClr val="000090"/>
                </a:solidFill>
                <a:latin typeface="Avenir Black"/>
                <a:cs typeface="Avenir Black"/>
              </a:rPr>
              <a:t>A regular bus service also supports property values because </a:t>
            </a:r>
            <a:br>
              <a:rPr lang="en-US" sz="1200" dirty="0">
                <a:solidFill>
                  <a:srgbClr val="000090"/>
                </a:solidFill>
                <a:latin typeface="Avenir Black"/>
                <a:cs typeface="Avenir Black"/>
              </a:rPr>
            </a:br>
            <a:r>
              <a:rPr lang="en-US" sz="1200" dirty="0">
                <a:solidFill>
                  <a:srgbClr val="000090"/>
                </a:solidFill>
                <a:latin typeface="Avenir Black"/>
                <a:cs typeface="Avenir Black"/>
              </a:rPr>
              <a:t>a bus service is considered an essential amenity in any village.</a:t>
            </a:r>
          </a:p>
        </p:txBody>
      </p:sp>
      <p:sp>
        <p:nvSpPr>
          <p:cNvPr id="19" name="TextBox 18"/>
          <p:cNvSpPr txBox="1"/>
          <p:nvPr/>
        </p:nvSpPr>
        <p:spPr>
          <a:xfrm>
            <a:off x="77296" y="6597203"/>
            <a:ext cx="4697201" cy="246221"/>
          </a:xfrm>
          <a:prstGeom prst="rect">
            <a:avLst/>
          </a:prstGeom>
          <a:solidFill>
            <a:schemeClr val="bg1"/>
          </a:solidFill>
          <a:ln>
            <a:solidFill>
              <a:srgbClr val="000090"/>
            </a:solidFill>
          </a:ln>
        </p:spPr>
        <p:txBody>
          <a:bodyPr wrap="square" rtlCol="0">
            <a:spAutoFit/>
          </a:bodyPr>
          <a:lstStyle/>
          <a:p>
            <a:pPr algn="ctr"/>
            <a:r>
              <a:rPr lang="en-US" sz="1000" b="1" dirty="0">
                <a:solidFill>
                  <a:srgbClr val="000090"/>
                </a:solidFill>
              </a:rPr>
              <a:t>This information leaflet has been produced by </a:t>
            </a:r>
            <a:r>
              <a:rPr lang="en-US" sz="1000" b="1" dirty="0" err="1">
                <a:solidFill>
                  <a:srgbClr val="000090"/>
                </a:solidFill>
              </a:rPr>
              <a:t>xxxx</a:t>
            </a:r>
            <a:r>
              <a:rPr lang="en-US" sz="1000" b="1" dirty="0">
                <a:solidFill>
                  <a:srgbClr val="000090"/>
                </a:solidFill>
              </a:rPr>
              <a:t> Parish Council </a:t>
            </a:r>
          </a:p>
        </p:txBody>
      </p:sp>
      <p:sp>
        <p:nvSpPr>
          <p:cNvPr id="18" name="Rounded Rectangle 17"/>
          <p:cNvSpPr/>
          <p:nvPr/>
        </p:nvSpPr>
        <p:spPr>
          <a:xfrm>
            <a:off x="5145294" y="4962640"/>
            <a:ext cx="4728664" cy="1837450"/>
          </a:xfrm>
          <a:prstGeom prst="roundRect">
            <a:avLst/>
          </a:prstGeom>
          <a:solidFill>
            <a:srgbClr val="FFFFFF"/>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cap="small" dirty="0">
                <a:solidFill>
                  <a:srgbClr val="000090"/>
                </a:solidFill>
                <a:latin typeface="Avenir Black"/>
                <a:cs typeface="Avenir Black"/>
              </a:rPr>
              <a:t>	(Name of village) Village Bus </a:t>
            </a:r>
          </a:p>
          <a:p>
            <a:pPr marL="914400" lvl="1" indent="-457200">
              <a:buFont typeface="Wingdings" charset="2"/>
              <a:buChar char="Ø"/>
            </a:pPr>
            <a:r>
              <a:rPr lang="en-US" sz="2400" cap="small" dirty="0">
                <a:solidFill>
                  <a:srgbClr val="000090"/>
                </a:solidFill>
                <a:latin typeface="Avenir Black"/>
                <a:cs typeface="Avenir Black"/>
              </a:rPr>
              <a:t>xxx/xxx/xxx</a:t>
            </a:r>
          </a:p>
          <a:p>
            <a:pPr marL="914400" lvl="1" indent="-457200">
              <a:buFont typeface="Wingdings" charset="2"/>
              <a:buChar char="Ø"/>
            </a:pPr>
            <a:r>
              <a:rPr lang="en-US" sz="2400" cap="small" smtClean="0">
                <a:solidFill>
                  <a:srgbClr val="000090"/>
                </a:solidFill>
                <a:latin typeface="Avenir Black"/>
                <a:cs typeface="Avenir Black"/>
              </a:rPr>
              <a:t>Frome</a:t>
            </a:r>
            <a:endParaRPr lang="en-US" sz="2400" cap="small" dirty="0">
              <a:solidFill>
                <a:srgbClr val="000090"/>
              </a:solidFill>
              <a:latin typeface="Avenir Black"/>
              <a:cs typeface="Avenir Black"/>
            </a:endParaRPr>
          </a:p>
          <a:p>
            <a:pPr marL="914400" lvl="1" indent="-457200">
              <a:buFont typeface="Wingdings" charset="2"/>
              <a:buChar char="Ø"/>
            </a:pPr>
            <a:r>
              <a:rPr lang="en-US" sz="2400" cap="small" dirty="0">
                <a:solidFill>
                  <a:srgbClr val="000090"/>
                </a:solidFill>
                <a:latin typeface="Avenir Black"/>
                <a:cs typeface="Avenir Black"/>
              </a:rPr>
              <a:t>Bath</a:t>
            </a:r>
          </a:p>
        </p:txBody>
      </p:sp>
      <p:sp>
        <p:nvSpPr>
          <p:cNvPr id="9" name="TextBox 8"/>
          <p:cNvSpPr txBox="1"/>
          <p:nvPr/>
        </p:nvSpPr>
        <p:spPr>
          <a:xfrm>
            <a:off x="7060954" y="-14744"/>
            <a:ext cx="2908892" cy="307777"/>
          </a:xfrm>
          <a:prstGeom prst="rect">
            <a:avLst/>
          </a:prstGeom>
          <a:solidFill>
            <a:srgbClr val="000090"/>
          </a:solidFill>
        </p:spPr>
        <p:txBody>
          <a:bodyPr wrap="square" rtlCol="0">
            <a:spAutoFit/>
          </a:bodyPr>
          <a:lstStyle/>
          <a:p>
            <a:r>
              <a:rPr lang="en-US" sz="1400" b="1" cap="small" dirty="0">
                <a:solidFill>
                  <a:srgbClr val="FFFFFF"/>
                </a:solidFill>
                <a:latin typeface="Avenir Black"/>
                <a:cs typeface="Avenir Black"/>
              </a:rPr>
              <a:t>Bus times from (insert date &amp; Year)</a:t>
            </a:r>
          </a:p>
        </p:txBody>
      </p:sp>
      <p:sp>
        <p:nvSpPr>
          <p:cNvPr id="14" name="Rounded Rectangle 13"/>
          <p:cNvSpPr/>
          <p:nvPr/>
        </p:nvSpPr>
        <p:spPr>
          <a:xfrm>
            <a:off x="0" y="748503"/>
            <a:ext cx="4768073" cy="5267232"/>
          </a:xfrm>
          <a:prstGeom prst="roundRect">
            <a:avLst/>
          </a:prstGeom>
          <a:solidFill>
            <a:schemeClr val="bg1"/>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10000"/>
              </a:lnSpc>
            </a:pPr>
            <a:endParaRPr lang="en-GB" sz="1400" dirty="0">
              <a:solidFill>
                <a:srgbClr val="000090"/>
              </a:solidFill>
              <a:latin typeface="Avenir Black"/>
              <a:cs typeface="Avenir Black"/>
            </a:endParaRPr>
          </a:p>
          <a:p>
            <a:pPr>
              <a:lnSpc>
                <a:spcPct val="110000"/>
              </a:lnSpc>
            </a:pPr>
            <a:r>
              <a:rPr lang="en-GB" sz="1400" dirty="0">
                <a:solidFill>
                  <a:srgbClr val="000090"/>
                </a:solidFill>
                <a:latin typeface="Avenir Black"/>
                <a:cs typeface="Avenir Black"/>
              </a:rPr>
              <a:t>A national ‘Climate Emergency’ has been declared by the UK </a:t>
            </a:r>
            <a:r>
              <a:rPr lang="en-GB" sz="1400" dirty="0" smtClean="0">
                <a:solidFill>
                  <a:srgbClr val="000090"/>
                </a:solidFill>
                <a:latin typeface="Avenir Black"/>
                <a:cs typeface="Avenir Black"/>
              </a:rPr>
              <a:t>Parliament and also Somerset Council.</a:t>
            </a:r>
            <a:r>
              <a:rPr lang="en-GB" sz="1400" dirty="0">
                <a:solidFill>
                  <a:srgbClr val="000090"/>
                </a:solidFill>
                <a:latin typeface="Avenir Black"/>
                <a:cs typeface="Avenir Black"/>
              </a:rPr>
              <a:t/>
            </a:r>
            <a:br>
              <a:rPr lang="en-GB" sz="1400" dirty="0">
                <a:solidFill>
                  <a:srgbClr val="000090"/>
                </a:solidFill>
                <a:latin typeface="Avenir Black"/>
                <a:cs typeface="Avenir Black"/>
              </a:rPr>
            </a:br>
            <a:r>
              <a:rPr lang="en-GB" sz="1400" dirty="0">
                <a:solidFill>
                  <a:srgbClr val="000090"/>
                </a:solidFill>
                <a:latin typeface="Avenir Black"/>
                <a:cs typeface="Avenir Black"/>
              </a:rPr>
              <a:t>Yet still not enough is being done to ensure the UK achieves its Net Zero Carbon target. </a:t>
            </a:r>
            <a:br>
              <a:rPr lang="en-GB" sz="1400" dirty="0">
                <a:solidFill>
                  <a:srgbClr val="000090"/>
                </a:solidFill>
                <a:latin typeface="Avenir Black"/>
                <a:cs typeface="Avenir Black"/>
              </a:rPr>
            </a:br>
            <a:r>
              <a:rPr lang="en-GB" sz="1400" dirty="0">
                <a:solidFill>
                  <a:srgbClr val="000090"/>
                </a:solidFill>
                <a:latin typeface="Avenir Black"/>
                <a:cs typeface="Avenir Black"/>
              </a:rPr>
              <a:t>Individually and together, we need to try and reduce our own carbon footprint</a:t>
            </a:r>
            <a:r>
              <a:rPr lang="en-GB" sz="1400" dirty="0" smtClean="0">
                <a:solidFill>
                  <a:srgbClr val="000090"/>
                </a:solidFill>
                <a:latin typeface="Avenir Black"/>
                <a:cs typeface="Avenir Black"/>
              </a:rPr>
              <a:t>. Taking </a:t>
            </a:r>
            <a:r>
              <a:rPr lang="en-GB" sz="1400" dirty="0">
                <a:solidFill>
                  <a:srgbClr val="000090"/>
                </a:solidFill>
                <a:latin typeface="Avenir Black"/>
                <a:cs typeface="Avenir Black"/>
              </a:rPr>
              <a:t>the bus more often is one way to do </a:t>
            </a:r>
            <a:r>
              <a:rPr lang="en-GB" sz="1400" dirty="0" smtClean="0">
                <a:solidFill>
                  <a:srgbClr val="000090"/>
                </a:solidFill>
                <a:latin typeface="Avenir Black"/>
                <a:cs typeface="Avenir Black"/>
              </a:rPr>
              <a:t>this. So </a:t>
            </a:r>
            <a:r>
              <a:rPr lang="en-GB" sz="1400" dirty="0">
                <a:solidFill>
                  <a:srgbClr val="000090"/>
                </a:solidFill>
                <a:latin typeface="Avenir Black"/>
                <a:cs typeface="Avenir Black"/>
              </a:rPr>
              <a:t>could you leave the car at home one day during the week? .. Or on Saturday? .. Could you take the</a:t>
            </a:r>
            <a:r>
              <a:rPr lang="en-GB" sz="1400" b="1" dirty="0">
                <a:solidFill>
                  <a:srgbClr val="000090"/>
                </a:solidFill>
                <a:latin typeface="Avenir Black"/>
                <a:cs typeface="Avenir Black"/>
              </a:rPr>
              <a:t> (enter bus operator name and bus route number) </a:t>
            </a:r>
            <a:r>
              <a:rPr lang="en-GB" sz="1400" dirty="0">
                <a:solidFill>
                  <a:srgbClr val="000090"/>
                </a:solidFill>
                <a:latin typeface="Avenir Black"/>
                <a:cs typeface="Avenir Black"/>
              </a:rPr>
              <a:t>to go shopping in </a:t>
            </a:r>
            <a:r>
              <a:rPr lang="en-GB" sz="1400" b="1" dirty="0">
                <a:solidFill>
                  <a:srgbClr val="000090"/>
                </a:solidFill>
                <a:latin typeface="Avenir Black"/>
                <a:cs typeface="Avenir Black"/>
              </a:rPr>
              <a:t>(enter your local town / city name) </a:t>
            </a:r>
            <a:r>
              <a:rPr lang="en-GB" sz="1400" dirty="0">
                <a:solidFill>
                  <a:srgbClr val="000090"/>
                </a:solidFill>
                <a:latin typeface="Avenir Black"/>
                <a:cs typeface="Avenir Black"/>
              </a:rPr>
              <a:t>&amp; </a:t>
            </a:r>
            <a:r>
              <a:rPr lang="en-GB" sz="1400" b="1" dirty="0">
                <a:solidFill>
                  <a:srgbClr val="000090"/>
                </a:solidFill>
                <a:latin typeface="Avenir Black"/>
                <a:cs typeface="Avenir Black"/>
              </a:rPr>
              <a:t>(enter your local town / city name)</a:t>
            </a:r>
            <a:r>
              <a:rPr lang="en-GB" sz="1400" dirty="0">
                <a:solidFill>
                  <a:srgbClr val="000090"/>
                </a:solidFill>
                <a:latin typeface="Avenir Black"/>
                <a:cs typeface="Avenir Black"/>
              </a:rPr>
              <a:t> or take the bus for that evening out in </a:t>
            </a:r>
            <a:r>
              <a:rPr lang="en-GB" sz="1400" dirty="0" smtClean="0">
                <a:solidFill>
                  <a:srgbClr val="000090"/>
                </a:solidFill>
                <a:latin typeface="Avenir Black"/>
                <a:cs typeface="Avenir Black"/>
              </a:rPr>
              <a:t>(enter town / city)?</a:t>
            </a:r>
            <a:r>
              <a:rPr lang="en-GB" sz="1400" dirty="0">
                <a:solidFill>
                  <a:srgbClr val="000090"/>
                </a:solidFill>
                <a:latin typeface="Avenir Black"/>
                <a:cs typeface="Avenir Black"/>
              </a:rPr>
              <a:t/>
            </a:r>
            <a:br>
              <a:rPr lang="en-GB" sz="1400" dirty="0">
                <a:solidFill>
                  <a:srgbClr val="000090"/>
                </a:solidFill>
                <a:latin typeface="Avenir Black"/>
                <a:cs typeface="Avenir Black"/>
              </a:rPr>
            </a:br>
            <a:r>
              <a:rPr lang="en-GB" sz="1400" dirty="0">
                <a:solidFill>
                  <a:srgbClr val="000090"/>
                </a:solidFill>
                <a:latin typeface="Avenir Black"/>
                <a:cs typeface="Avenir Black"/>
              </a:rPr>
              <a:t>That way you will be helping in a small way to save the planet. And you’ll also be helping in a big way to protect our bus service here in </a:t>
            </a:r>
            <a:r>
              <a:rPr lang="en-GB" sz="1400" b="1" dirty="0">
                <a:solidFill>
                  <a:srgbClr val="000090"/>
                </a:solidFill>
                <a:latin typeface="Avenir Black"/>
                <a:cs typeface="Avenir Black"/>
              </a:rPr>
              <a:t>(enter name of </a:t>
            </a:r>
            <a:r>
              <a:rPr lang="en-GB" sz="1400" b="1" dirty="0" smtClean="0">
                <a:solidFill>
                  <a:srgbClr val="000090"/>
                </a:solidFill>
                <a:latin typeface="Avenir Black"/>
                <a:cs typeface="Avenir Black"/>
              </a:rPr>
              <a:t>parish</a:t>
            </a:r>
            <a:r>
              <a:rPr lang="en-GB" sz="1400" b="1" dirty="0" smtClean="0">
                <a:solidFill>
                  <a:srgbClr val="000090"/>
                </a:solidFill>
                <a:latin typeface="Avenir Black"/>
                <a:cs typeface="Avenir Black"/>
              </a:rPr>
              <a:t>/village</a:t>
            </a:r>
            <a:r>
              <a:rPr lang="en-GB" sz="1400" b="1" dirty="0" smtClean="0">
                <a:solidFill>
                  <a:srgbClr val="000090"/>
                </a:solidFill>
                <a:latin typeface="Avenir Black"/>
                <a:cs typeface="Avenir Black"/>
              </a:rPr>
              <a:t>). </a:t>
            </a:r>
            <a:r>
              <a:rPr lang="en-GB" sz="1400" dirty="0">
                <a:solidFill>
                  <a:srgbClr val="000090"/>
                </a:solidFill>
                <a:latin typeface="Avenir Black"/>
                <a:cs typeface="Avenir Black"/>
              </a:rPr>
              <a:t/>
            </a:r>
            <a:br>
              <a:rPr lang="en-GB" sz="1400" dirty="0">
                <a:solidFill>
                  <a:srgbClr val="000090"/>
                </a:solidFill>
                <a:latin typeface="Avenir Black"/>
                <a:cs typeface="Avenir Black"/>
              </a:rPr>
            </a:br>
            <a:r>
              <a:rPr lang="en-GB" sz="1400" dirty="0">
                <a:solidFill>
                  <a:srgbClr val="000090"/>
                </a:solidFill>
                <a:latin typeface="Avenir Black"/>
                <a:cs typeface="Avenir Black"/>
              </a:rPr>
              <a:t>Only by using our </a:t>
            </a:r>
            <a:r>
              <a:rPr lang="en-GB" sz="1400" b="1" dirty="0">
                <a:solidFill>
                  <a:srgbClr val="000090"/>
                </a:solidFill>
                <a:latin typeface="Avenir Black"/>
                <a:cs typeface="Avenir Black"/>
              </a:rPr>
              <a:t>(enter name of parish/ village).</a:t>
            </a:r>
            <a:r>
              <a:rPr lang="en-GB" sz="1400" dirty="0">
                <a:solidFill>
                  <a:srgbClr val="000090"/>
                </a:solidFill>
                <a:latin typeface="Avenir Black"/>
                <a:cs typeface="Avenir Black"/>
              </a:rPr>
              <a:t> bus services more can we guarantee that we will keep buses coming through our village, which is so important for those in our village, both young and old, who depend on ‘our buses’ to get to work, college, go shopping, see the doctor or for a night out.</a:t>
            </a:r>
            <a:br>
              <a:rPr lang="en-GB" sz="1400" dirty="0">
                <a:solidFill>
                  <a:srgbClr val="000090"/>
                </a:solidFill>
                <a:latin typeface="Avenir Black"/>
                <a:cs typeface="Avenir Black"/>
              </a:rPr>
            </a:br>
            <a:endParaRPr lang="en-GB" sz="1400" dirty="0">
              <a:solidFill>
                <a:srgbClr val="000090"/>
              </a:solidFill>
              <a:latin typeface="Avenir Black"/>
              <a:cs typeface="Avenir Black"/>
            </a:endParaRPr>
          </a:p>
        </p:txBody>
      </p:sp>
      <p:pic>
        <p:nvPicPr>
          <p:cNvPr id="3" name="Picture 2"/>
          <p:cNvPicPr>
            <a:picLocks noChangeAspect="1"/>
          </p:cNvPicPr>
          <p:nvPr/>
        </p:nvPicPr>
        <p:blipFill>
          <a:blip r:embed="rId3"/>
          <a:stretch>
            <a:fillRect/>
          </a:stretch>
        </p:blipFill>
        <p:spPr>
          <a:xfrm>
            <a:off x="5869767" y="488959"/>
            <a:ext cx="3185462" cy="4232221"/>
          </a:xfrm>
          <a:prstGeom prst="rect">
            <a:avLst/>
          </a:prstGeom>
        </p:spPr>
        <p:style>
          <a:lnRef idx="2">
            <a:schemeClr val="dk1"/>
          </a:lnRef>
          <a:fillRef idx="1">
            <a:schemeClr val="lt1"/>
          </a:fillRef>
          <a:effectRef idx="0">
            <a:schemeClr val="dk1"/>
          </a:effectRef>
          <a:fontRef idx="minor">
            <a:schemeClr val="dk1"/>
          </a:fontRef>
        </p:style>
      </p:pic>
      <p:sp>
        <p:nvSpPr>
          <p:cNvPr id="2" name="Rectangle 1">
            <a:extLst>
              <a:ext uri="{FF2B5EF4-FFF2-40B4-BE49-F238E27FC236}">
                <a16:creationId xmlns:a16="http://schemas.microsoft.com/office/drawing/2014/main" id="{D7AA16F9-CF67-4635-B2DF-800FF469AB44}"/>
              </a:ext>
            </a:extLst>
          </p:cNvPr>
          <p:cNvSpPr/>
          <p:nvPr/>
        </p:nvSpPr>
        <p:spPr>
          <a:xfrm>
            <a:off x="7649651" y="5548045"/>
            <a:ext cx="2198669" cy="116098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rgbClr val="FF0000"/>
                </a:solidFill>
              </a:rPr>
              <a:t>Insert image of village sign / name / picture of village green</a:t>
            </a:r>
          </a:p>
        </p:txBody>
      </p:sp>
    </p:spTree>
    <p:extLst>
      <p:ext uri="{BB962C8B-B14F-4D97-AF65-F5344CB8AC3E}">
        <p14:creationId xmlns:p14="http://schemas.microsoft.com/office/powerpoint/2010/main" val="2448831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10240</TotalTime>
  <Words>65</Words>
  <Application>Microsoft Office PowerPoint</Application>
  <PresentationFormat>A4 Paper (210x297 mm)</PresentationFormat>
  <Paragraphs>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Black</vt:lpstr>
      <vt:lpstr>Calibri</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TRAVIS</dc:creator>
  <cp:lastModifiedBy>Lucy Travis</cp:lastModifiedBy>
  <cp:revision>109</cp:revision>
  <cp:lastPrinted>2019-08-23T08:31:22Z</cp:lastPrinted>
  <dcterms:created xsi:type="dcterms:W3CDTF">2017-04-05T08:11:29Z</dcterms:created>
  <dcterms:modified xsi:type="dcterms:W3CDTF">2022-06-08T23:48:56Z</dcterms:modified>
</cp:coreProperties>
</file>