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75319"/>
    <a:srgbClr val="185A1A"/>
    <a:srgbClr val="EBE738"/>
    <a:srgbClr val="800000"/>
    <a:srgbClr val="1D6F1F"/>
    <a:srgbClr val="279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80" autoAdjust="0"/>
    <p:restoredTop sz="93292" autoAdjust="0"/>
  </p:normalViewPr>
  <p:slideViewPr>
    <p:cSldViewPr snapToGrid="0" snapToObjects="1">
      <p:cViewPr varScale="1">
        <p:scale>
          <a:sx n="89" d="100"/>
          <a:sy n="89" d="100"/>
        </p:scale>
        <p:origin x="1256" y="160"/>
      </p:cViewPr>
      <p:guideLst>
        <p:guide orient="horz" pos="2171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49F6B-5EF1-934F-B9C9-F87919514C80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86369-2658-A641-BAC6-1D8D66D5E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61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86369-2658-A641-BAC6-1D8D66D5E5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02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86369-2658-A641-BAC6-1D8D66D5E5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4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C72B-3EAF-C144-8507-3AFB7CF5FD90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BF9-6D80-F64A-9BB7-638166B94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C72B-3EAF-C144-8507-3AFB7CF5FD90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BF9-6D80-F64A-9BB7-638166B94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27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C72B-3EAF-C144-8507-3AFB7CF5FD90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BF9-6D80-F64A-9BB7-638166B94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9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C72B-3EAF-C144-8507-3AFB7CF5FD90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BF9-6D80-F64A-9BB7-638166B94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4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C72B-3EAF-C144-8507-3AFB7CF5FD90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BF9-6D80-F64A-9BB7-638166B94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C72B-3EAF-C144-8507-3AFB7CF5FD90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BF9-6D80-F64A-9BB7-638166B94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4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C72B-3EAF-C144-8507-3AFB7CF5FD90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BF9-6D80-F64A-9BB7-638166B94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34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C72B-3EAF-C144-8507-3AFB7CF5FD90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BF9-6D80-F64A-9BB7-638166B94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1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C72B-3EAF-C144-8507-3AFB7CF5FD90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BF9-6D80-F64A-9BB7-638166B94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9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C72B-3EAF-C144-8507-3AFB7CF5FD90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BF9-6D80-F64A-9BB7-638166B94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C72B-3EAF-C144-8507-3AFB7CF5FD90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BF9-6D80-F64A-9BB7-638166B94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5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9C72B-3EAF-C144-8507-3AFB7CF5FD90}" type="datetimeFigureOut">
              <a:rPr lang="en-US" smtClean="0"/>
              <a:t>6/7/22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FDBF9-6D80-F64A-9BB7-638166B94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3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8847" y="98488"/>
            <a:ext cx="4551905" cy="504457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small" dirty="0">
                <a:solidFill>
                  <a:schemeClr val="tx1"/>
                </a:solidFill>
                <a:latin typeface="Avenir Black"/>
                <a:cs typeface="Avenir Black"/>
              </a:rPr>
              <a:t>BUS IT </a:t>
            </a:r>
            <a:r>
              <a:rPr lang="mr-IN" sz="2400" cap="small" dirty="0">
                <a:solidFill>
                  <a:schemeClr val="tx1"/>
                </a:solidFill>
                <a:latin typeface="Avenir Black"/>
                <a:cs typeface="Avenir Black"/>
              </a:rPr>
              <a:t>…</a:t>
            </a:r>
            <a:r>
              <a:rPr lang="en-US" sz="2400" cap="small" dirty="0">
                <a:solidFill>
                  <a:schemeClr val="tx1"/>
                </a:solidFill>
                <a:latin typeface="Avenir Black"/>
                <a:cs typeface="Avenir Black"/>
              </a:rPr>
              <a:t> Whenever You Can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32868" y="6584237"/>
            <a:ext cx="4697201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This leaflet has been produced by Rode Parish Council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422154" y="4665920"/>
            <a:ext cx="4255246" cy="183745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cap="small" dirty="0">
                <a:solidFill>
                  <a:schemeClr val="tx1"/>
                </a:solidFill>
                <a:latin typeface="Avenir Black"/>
                <a:cs typeface="Avenir Black"/>
              </a:rPr>
              <a:t>Rode Village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400" cap="small" dirty="0">
                <a:solidFill>
                  <a:schemeClr val="tx1"/>
                </a:solidFill>
                <a:latin typeface="Avenir Black"/>
                <a:cs typeface="Avenir Black"/>
              </a:rPr>
              <a:t>Trowbridge/Melksham/</a:t>
            </a:r>
            <a:br>
              <a:rPr lang="en-US" sz="2400" cap="small" dirty="0">
                <a:solidFill>
                  <a:schemeClr val="tx1"/>
                </a:solidFill>
                <a:latin typeface="Avenir Black"/>
                <a:cs typeface="Avenir Black"/>
              </a:rPr>
            </a:br>
            <a:r>
              <a:rPr lang="en-US" sz="2400" cap="small" dirty="0">
                <a:solidFill>
                  <a:schemeClr val="tx1"/>
                </a:solidFill>
                <a:latin typeface="Avenir Black"/>
                <a:cs typeface="Avenir Black"/>
              </a:rPr>
              <a:t>Chippenham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400" cap="small" dirty="0">
                <a:solidFill>
                  <a:schemeClr val="tx1"/>
                </a:solidFill>
                <a:latin typeface="Avenir Black"/>
                <a:cs typeface="Avenir Black"/>
              </a:rPr>
              <a:t>Frome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400" cap="small" dirty="0">
                <a:solidFill>
                  <a:schemeClr val="tx1"/>
                </a:solidFill>
                <a:latin typeface="Avenir Black"/>
                <a:cs typeface="Avenir Black"/>
              </a:rPr>
              <a:t>Bath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2671" y="38366"/>
            <a:ext cx="3315619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latin typeface="Avenir Black"/>
                <a:cs typeface="Avenir Black"/>
              </a:rPr>
              <a:t>Bus times </a:t>
            </a:r>
            <a:br>
              <a:rPr lang="en-US" sz="2000" b="1" cap="small" dirty="0">
                <a:latin typeface="Avenir Black"/>
                <a:cs typeface="Avenir Black"/>
              </a:rPr>
            </a:br>
            <a:r>
              <a:rPr lang="en-US" sz="2000" b="1" cap="small" dirty="0">
                <a:latin typeface="Avenir Black"/>
                <a:cs typeface="Avenir Black"/>
              </a:rPr>
              <a:t>From Summer 2022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35122" y="2096147"/>
            <a:ext cx="122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Rode Parish Council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7710" y="657224"/>
            <a:ext cx="4798043" cy="477086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Travelling by bus is great for you … and it’s even better for the environment. </a:t>
            </a:r>
            <a:br>
              <a:rPr lang="en-GB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GB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Bus travel helps reduce the stress linked to commuting by car. It encourages a more active lifestyle too ... by getting off the bus a stop or two earlier</a:t>
            </a: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  <a:cs typeface="Aharoni" panose="02010803020104030203" pitchFamily="2" charset="-79"/>
              </a:rPr>
              <a:t>, </a:t>
            </a:r>
            <a:r>
              <a:rPr lang="en-GB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it’s so easy to increase your daily step count</a:t>
            </a: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  <a:cs typeface="Aharoni" panose="02010803020104030203" pitchFamily="2" charset="-79"/>
              </a:rPr>
              <a:t>!!</a:t>
            </a:r>
            <a:endParaRPr lang="en-GB" sz="1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GB" sz="16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If everyone would switch just one car journey a month to going by bus</a:t>
            </a: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  <a:cs typeface="Aharoni" panose="02010803020104030203" pitchFamily="2" charset="-79"/>
              </a:rPr>
              <a:t>,</a:t>
            </a:r>
            <a:r>
              <a:rPr lang="en-GB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that would mean one billion fewer car journeys on our roads …  a saving of </a:t>
            </a: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  <a:cs typeface="Aharoni" panose="02010803020104030203" pitchFamily="2" charset="-79"/>
              </a:rPr>
              <a:t>2</a:t>
            </a:r>
            <a:r>
              <a:rPr lang="en-GB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million tonnes of CO2.</a:t>
            </a:r>
            <a:br>
              <a:rPr lang="en-GB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GB" sz="16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Getting the bus is the one of the simplest and cheapest things you can do to counter climate change.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EF7AC-5778-6844-9408-F71ED3E21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1" y="5557838"/>
            <a:ext cx="4781258" cy="120167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2ADCDD-1D0F-722F-03E4-54FCD49BC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206" y="914401"/>
            <a:ext cx="3451099" cy="367065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87B531B-F145-6AD8-5957-0883495EA3DF}"/>
              </a:ext>
            </a:extLst>
          </p:cNvPr>
          <p:cNvSpPr/>
          <p:nvPr/>
        </p:nvSpPr>
        <p:spPr>
          <a:xfrm>
            <a:off x="6648399" y="1185862"/>
            <a:ext cx="1695503" cy="22859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RODE VILLAGE</a:t>
            </a:r>
          </a:p>
        </p:txBody>
      </p:sp>
    </p:spTree>
    <p:extLst>
      <p:ext uri="{BB962C8B-B14F-4D97-AF65-F5344CB8AC3E}">
        <p14:creationId xmlns:p14="http://schemas.microsoft.com/office/powerpoint/2010/main" val="244883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06690" y="62382"/>
            <a:ext cx="3505382" cy="504457"/>
          </a:xfrm>
          <a:prstGeom prst="roundRect">
            <a:avLst/>
          </a:prstGeom>
          <a:solidFill>
            <a:srgbClr val="FFFF00"/>
          </a:solidFill>
          <a:ln>
            <a:solidFill>
              <a:srgbClr val="1D6F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cap="small" dirty="0">
                <a:solidFill>
                  <a:schemeClr val="tx1"/>
                </a:solidFill>
                <a:latin typeface="Avenir Black"/>
                <a:cs typeface="Avenir Black"/>
              </a:rPr>
              <a:t>Buses From Rode</a:t>
            </a:r>
            <a:br>
              <a:rPr lang="en-US" sz="2000" cap="small" dirty="0">
                <a:solidFill>
                  <a:schemeClr val="tx1"/>
                </a:solidFill>
                <a:latin typeface="Avenir Black"/>
                <a:cs typeface="Avenir Black"/>
              </a:rPr>
            </a:br>
            <a:r>
              <a:rPr lang="en-US" sz="1200" cap="small" dirty="0">
                <a:solidFill>
                  <a:schemeClr val="tx1"/>
                </a:solidFill>
                <a:latin typeface="Avenir Black"/>
                <a:cs typeface="Avenir Black"/>
              </a:rPr>
              <a:t>From Summer 2022</a:t>
            </a:r>
            <a:endParaRPr lang="en-US" sz="2000" cap="small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38321" y="61517"/>
            <a:ext cx="3505382" cy="504457"/>
          </a:xfrm>
          <a:prstGeom prst="roundRect">
            <a:avLst/>
          </a:prstGeom>
          <a:solidFill>
            <a:srgbClr val="FFFF00"/>
          </a:solidFill>
          <a:ln>
            <a:solidFill>
              <a:srgbClr val="1D6F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cap="small" dirty="0">
                <a:solidFill>
                  <a:schemeClr val="tx1"/>
                </a:solidFill>
                <a:latin typeface="Avenir Black"/>
                <a:cs typeface="Avenir Black"/>
              </a:rPr>
              <a:t>Buses To Rode</a:t>
            </a:r>
            <a:br>
              <a:rPr lang="en-US" sz="2000" cap="small" dirty="0">
                <a:solidFill>
                  <a:schemeClr val="tx1"/>
                </a:solidFill>
                <a:latin typeface="Avenir Black"/>
                <a:cs typeface="Avenir Black"/>
              </a:rPr>
            </a:br>
            <a:r>
              <a:rPr lang="en-US" sz="1200" cap="small" dirty="0">
                <a:solidFill>
                  <a:schemeClr val="tx1"/>
                </a:solidFill>
                <a:latin typeface="Avenir Black"/>
                <a:cs typeface="Avenir Black"/>
              </a:rPr>
              <a:t>From Summer 2022</a:t>
            </a:r>
            <a:endParaRPr lang="en-US" sz="2000" cap="small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3074" y="1071537"/>
            <a:ext cx="4711536" cy="9879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5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07:30  08:30 10:04 11:04  12:04  13:04 14:04 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14:11</a:t>
            </a:r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 15:22 16:22 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16:44</a:t>
            </a:r>
            <a:r>
              <a:rPr lang="en-US" sz="1050" dirty="0">
                <a:solidFill>
                  <a:srgbClr val="800000"/>
                </a:solidFill>
                <a:latin typeface="Avenir Black"/>
                <a:cs typeface="Avenir Black"/>
              </a:rPr>
              <a:t>   </a:t>
            </a:r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17:22 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17:54                     23:38</a:t>
            </a:r>
            <a:endParaRPr lang="en-US" sz="1050" dirty="0">
              <a:solidFill>
                <a:srgbClr val="800000"/>
              </a:solidFill>
              <a:latin typeface="Avenir Black"/>
              <a:cs typeface="Avenir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455" y="1073316"/>
            <a:ext cx="1696152" cy="61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  <a:t>TO FROME</a:t>
            </a:r>
            <a:b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</a:br>
            <a:r>
              <a:rPr lang="en-US" sz="1100" dirty="0">
                <a:solidFill>
                  <a:srgbClr val="175319"/>
                </a:solidFill>
                <a:latin typeface="Avenir Black"/>
                <a:cs typeface="Avenir Black"/>
              </a:rPr>
              <a:t>Monday to Friday</a:t>
            </a:r>
            <a:endParaRPr lang="en-US" sz="1600" dirty="0">
              <a:solidFill>
                <a:srgbClr val="175319"/>
              </a:solidFill>
              <a:latin typeface="Avenir Black"/>
              <a:cs typeface="Avenir Black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8563" y="2113612"/>
            <a:ext cx="4711536" cy="90053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5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07:41  09:06  10:06   11:06  12:06  13:06  14:06 15:06  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16:38 </a:t>
            </a:r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16:41 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17:38 </a:t>
            </a:r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17:41 				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23:34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724" y="2115588"/>
            <a:ext cx="19268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  <a:t>TO FROME</a:t>
            </a:r>
            <a:b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</a:br>
            <a:r>
              <a:rPr lang="en-US" sz="1100" dirty="0">
                <a:solidFill>
                  <a:srgbClr val="175319"/>
                </a:solidFill>
                <a:latin typeface="Avenir Black"/>
                <a:cs typeface="Avenir Black"/>
              </a:rPr>
              <a:t>Saturday only</a:t>
            </a:r>
            <a:endParaRPr lang="en-US" sz="1600" dirty="0">
              <a:solidFill>
                <a:srgbClr val="175319"/>
              </a:solidFill>
              <a:latin typeface="Avenir Black"/>
              <a:cs typeface="Avenir Black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8823" y="3134968"/>
            <a:ext cx="4711536" cy="8093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5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en-US" sz="1400" dirty="0">
              <a:solidFill>
                <a:srgbClr val="984807"/>
              </a:solidFill>
              <a:latin typeface="Avenir Book"/>
              <a:cs typeface="Avenir Black"/>
            </a:endParaRPr>
          </a:p>
          <a:p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06:33 </a:t>
            </a:r>
            <a:r>
              <a:rPr lang="en-US" sz="1200" b="1" i="1" dirty="0">
                <a:solidFill>
                  <a:srgbClr val="800000"/>
                </a:solidFill>
                <a:latin typeface="Avenir Heavy Oblique" panose="02000503020000020003" pitchFamily="2" charset="0"/>
                <a:cs typeface="Avenir Black"/>
              </a:rPr>
              <a:t> 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07:37  07:46  09:00 10:00	       18:37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315" y="3111221"/>
            <a:ext cx="16961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  <a:t>TO BATH</a:t>
            </a:r>
          </a:p>
          <a:p>
            <a:r>
              <a:rPr lang="en-US" sz="1100" dirty="0">
                <a:solidFill>
                  <a:srgbClr val="175319"/>
                </a:solidFill>
                <a:latin typeface="Avenir Black"/>
                <a:cs typeface="Avenir Black"/>
              </a:rPr>
              <a:t>Monday to Friday</a:t>
            </a:r>
            <a:endParaRPr lang="en-US" sz="1600" dirty="0">
              <a:solidFill>
                <a:srgbClr val="175319"/>
              </a:solidFill>
              <a:latin typeface="Avenir Black"/>
              <a:cs typeface="Avenir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8100" y="1055683"/>
            <a:ext cx="3531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Faresaver: X34 times in black,</a:t>
            </a:r>
            <a:r>
              <a:rPr lang="en-US" sz="1100" dirty="0">
                <a:latin typeface="Avenir Black"/>
                <a:cs typeface="Avenir Black"/>
              </a:rPr>
              <a:t> </a:t>
            </a:r>
            <a:r>
              <a:rPr lang="en-US" sz="1100" dirty="0">
                <a:solidFill>
                  <a:srgbClr val="800000"/>
                </a:solidFill>
                <a:latin typeface="Avenir Black"/>
                <a:cs typeface="Avenir Black"/>
              </a:rPr>
              <a:t>First: D2 in bold red.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1319" y="2105052"/>
            <a:ext cx="3570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Faresaver: X34 times in black. </a:t>
            </a:r>
            <a:r>
              <a:rPr lang="en-US" sz="1100" dirty="0">
                <a:solidFill>
                  <a:srgbClr val="800000"/>
                </a:solidFill>
                <a:latin typeface="Avenir Black"/>
                <a:cs typeface="Avenir Black"/>
              </a:rPr>
              <a:t>First: D2 in bold red.</a:t>
            </a:r>
            <a:endParaRPr lang="en-US" sz="1100" dirty="0">
              <a:solidFill>
                <a:srgbClr val="FF6600"/>
              </a:solidFill>
              <a:latin typeface="Avenir Black"/>
              <a:cs typeface="Avenir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4479" y="3086517"/>
            <a:ext cx="33427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800000"/>
                </a:solidFill>
                <a:latin typeface="Avenir Black"/>
                <a:cs typeface="Avenir Black"/>
              </a:rPr>
              <a:t>First: D2 in bold red.  </a:t>
            </a:r>
            <a:r>
              <a:rPr lang="en-US" sz="1100" b="1" dirty="0">
                <a:latin typeface="Avenir Book" panose="02000503020000020003" pitchFamily="2" charset="0"/>
                <a:cs typeface="Avenir Black"/>
              </a:rPr>
              <a:t>.</a:t>
            </a:r>
            <a:endParaRPr lang="en-US" sz="1100" dirty="0">
              <a:solidFill>
                <a:srgbClr val="FF6600"/>
              </a:solidFill>
              <a:latin typeface="Avenir Black"/>
              <a:cs typeface="Avenir Black"/>
            </a:endParaRPr>
          </a:p>
          <a:p>
            <a:endParaRPr lang="en-US" sz="1100" dirty="0">
              <a:latin typeface="Avenir Book" panose="02000503020000020003" pitchFamily="2" charset="0"/>
              <a:cs typeface="Avenir Black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8563" y="3990946"/>
            <a:ext cx="4711536" cy="7539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5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b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</a:b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07:46 </a:t>
            </a:r>
            <a:r>
              <a:rPr lang="en-US" sz="1400" i="1" dirty="0">
                <a:solidFill>
                  <a:schemeClr val="tx1"/>
                </a:solidFill>
                <a:latin typeface="Avenir Black"/>
                <a:cs typeface="Avenir Black"/>
              </a:rPr>
              <a:t> 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09:01           </a:t>
            </a:r>
            <a:r>
              <a:rPr lang="en-US" sz="1400" i="1" dirty="0">
                <a:solidFill>
                  <a:srgbClr val="800000"/>
                </a:solidFill>
                <a:latin typeface="Avenir Black"/>
                <a:cs typeface="Avenir Black"/>
              </a:rPr>
              <a:t>                   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17:59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106" y="4000189"/>
            <a:ext cx="16961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  <a:t>TO BATH</a:t>
            </a:r>
            <a:b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</a:br>
            <a:r>
              <a:rPr lang="en-US" sz="1100" dirty="0">
                <a:solidFill>
                  <a:srgbClr val="175319"/>
                </a:solidFill>
                <a:latin typeface="Avenir Black"/>
                <a:cs typeface="Avenir Black"/>
              </a:rPr>
              <a:t>Saturday only</a:t>
            </a:r>
            <a:endParaRPr lang="en-US" sz="1600" dirty="0">
              <a:solidFill>
                <a:srgbClr val="175319"/>
              </a:solidFill>
              <a:latin typeface="Avenir Black"/>
              <a:cs typeface="Avenir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4478" y="4011909"/>
            <a:ext cx="32709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800000"/>
                </a:solidFill>
                <a:latin typeface="Avenir Black"/>
                <a:cs typeface="Avenir Black"/>
              </a:rPr>
              <a:t>First: D2 in bold red.</a:t>
            </a:r>
            <a:r>
              <a:rPr lang="en-US" sz="1100" dirty="0">
                <a:solidFill>
                  <a:srgbClr val="FF6600"/>
                </a:solidFill>
                <a:latin typeface="Avenir Black"/>
                <a:cs typeface="Avenir Black"/>
              </a:rPr>
              <a:t>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9717" y="4787535"/>
            <a:ext cx="4711536" cy="8697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5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07:08  08:08 10:12 11:12 12:12  13:12  14:12 14:57 16:32  17:42  	</a:t>
            </a:r>
            <a:endParaRPr lang="en-US" sz="1100" i="1" dirty="0">
              <a:solidFill>
                <a:srgbClr val="800000"/>
              </a:solidFill>
              <a:latin typeface="Avenir Book"/>
              <a:cs typeface="Avenir Boo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055" y="4781757"/>
            <a:ext cx="45269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  <a:t>TO TROWBRIDGE/CHIPPENHAM</a:t>
            </a:r>
            <a:b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</a:br>
            <a:r>
              <a:rPr lang="en-US" sz="1100" dirty="0">
                <a:solidFill>
                  <a:srgbClr val="175319"/>
                </a:solidFill>
                <a:latin typeface="Avenir Black"/>
                <a:cs typeface="Avenir Black"/>
              </a:rPr>
              <a:t>Monday to Friday</a:t>
            </a:r>
            <a:endParaRPr lang="en-US" sz="1600" dirty="0">
              <a:solidFill>
                <a:srgbClr val="175319"/>
              </a:solidFill>
              <a:latin typeface="Avenir Black"/>
              <a:cs typeface="Avenir Blac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66052" y="5018875"/>
            <a:ext cx="20587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Faresaver: X34 times in black.</a:t>
            </a:r>
            <a:endParaRPr lang="en-US" sz="1100" dirty="0">
              <a:solidFill>
                <a:srgbClr val="8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0872" y="5715409"/>
            <a:ext cx="4711536" cy="8697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5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  </a:t>
            </a:r>
          </a:p>
          <a:p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07:22  08:22  09:47  10:47  11:47  12:47  13:47  14:47  15:47  17:17  </a:t>
            </a:r>
            <a:endParaRPr lang="en-US" sz="1400" dirty="0">
              <a:solidFill>
                <a:srgbClr val="800000"/>
              </a:solidFill>
              <a:latin typeface="Avenir Book"/>
              <a:cs typeface="Avenir Book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48202" y="5927920"/>
            <a:ext cx="3387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Faresaver: X34 times in black.</a:t>
            </a:r>
            <a:endParaRPr lang="en-US" sz="1100" dirty="0">
              <a:solidFill>
                <a:srgbClr val="8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064" y="5715645"/>
            <a:ext cx="3612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  <a:t>TO TROWBRIDGE/CHIPPENHAM</a:t>
            </a:r>
            <a:b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</a:br>
            <a:r>
              <a:rPr lang="en-US" sz="1100" dirty="0">
                <a:solidFill>
                  <a:srgbClr val="175319"/>
                </a:solidFill>
                <a:latin typeface="Avenir Black"/>
                <a:cs typeface="Avenir Black"/>
              </a:rPr>
              <a:t>Saturday only</a:t>
            </a:r>
            <a:endParaRPr lang="en-US" sz="1600" dirty="0">
              <a:solidFill>
                <a:srgbClr val="175319"/>
              </a:solidFill>
              <a:latin typeface="Avenir Black"/>
              <a:cs typeface="Avenir Black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140356" y="1115844"/>
            <a:ext cx="4711536" cy="8697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5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06:11 </a:t>
            </a:r>
            <a:r>
              <a:rPr lang="en-US" sz="1400" dirty="0">
                <a:solidFill>
                  <a:schemeClr val="tx1"/>
                </a:solidFill>
                <a:latin typeface="Avenir Book" panose="02000503020000020003" pitchFamily="2" charset="0"/>
                <a:cs typeface="Avenir Black"/>
              </a:rPr>
              <a:t>06:55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 07:21 </a:t>
            </a:r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 07:55  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08:36  09:36 </a:t>
            </a:r>
            <a:r>
              <a:rPr lang="en-US" sz="1400" i="1" dirty="0">
                <a:solidFill>
                  <a:srgbClr val="000000"/>
                </a:solidFill>
                <a:latin typeface="Avenir Book"/>
                <a:cs typeface="Avenir Black"/>
              </a:rPr>
              <a:t>10:00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ook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venir Book"/>
                <a:cs typeface="Avenir Book"/>
              </a:rPr>
              <a:t>1I:00 12:00 13:00 14:00  14:45 16:20 17:30 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18:13        </a:t>
            </a:r>
            <a:endParaRPr lang="en-US" sz="700" dirty="0">
              <a:solidFill>
                <a:srgbClr val="800000"/>
              </a:solidFill>
              <a:latin typeface="Avenir Book"/>
              <a:cs typeface="Avenir Book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12351" y="1086874"/>
            <a:ext cx="19411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  <a:t>FROM FROME</a:t>
            </a:r>
            <a:b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</a:br>
            <a:r>
              <a:rPr lang="en-US" sz="1100" dirty="0">
                <a:solidFill>
                  <a:srgbClr val="175319"/>
                </a:solidFill>
                <a:latin typeface="Avenir Black"/>
                <a:cs typeface="Avenir Black"/>
              </a:rPr>
              <a:t>Monday to Friday</a:t>
            </a:r>
            <a:endParaRPr lang="en-US" sz="1600" dirty="0">
              <a:solidFill>
                <a:srgbClr val="175319"/>
              </a:solidFill>
              <a:latin typeface="Avenir Black"/>
              <a:cs typeface="Avenir Black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135845" y="2059483"/>
            <a:ext cx="4711536" cy="96088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5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en-US" sz="1400" dirty="0">
              <a:solidFill>
                <a:schemeClr val="tx1"/>
              </a:solidFill>
              <a:latin typeface="Avenir Book"/>
              <a:cs typeface="Avenir Black"/>
            </a:endParaRPr>
          </a:p>
          <a:p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07:10  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07:22 </a:t>
            </a:r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08:10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  08:37</a:t>
            </a:r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 09:35 10:35  11:35 12:35  13:35  14:35  15:35  17:05  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17:37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31298" y="2042089"/>
            <a:ext cx="19268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  <a:t>FROM FROME</a:t>
            </a:r>
            <a:b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</a:br>
            <a:r>
              <a:rPr lang="en-US" sz="1100" dirty="0">
                <a:solidFill>
                  <a:srgbClr val="175319"/>
                </a:solidFill>
                <a:latin typeface="Avenir Black"/>
                <a:cs typeface="Avenir Black"/>
              </a:rPr>
              <a:t>Saturday only</a:t>
            </a:r>
            <a:endParaRPr lang="en-US" sz="1600" dirty="0">
              <a:solidFill>
                <a:srgbClr val="175319"/>
              </a:solidFill>
              <a:latin typeface="Avenir Black"/>
              <a:cs typeface="Avenir Black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140356" y="3119791"/>
            <a:ext cx="4711536" cy="7539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5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b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</a:br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                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13:40  16:10   17:20                             23:10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04311" y="3134564"/>
            <a:ext cx="16961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  <a:t>FROM BATH</a:t>
            </a:r>
            <a:b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</a:br>
            <a:r>
              <a:rPr lang="en-US" sz="1100" dirty="0">
                <a:solidFill>
                  <a:srgbClr val="175319"/>
                </a:solidFill>
                <a:latin typeface="Avenir Black"/>
                <a:cs typeface="Avenir Black"/>
              </a:rPr>
              <a:t>Monday to Friday</a:t>
            </a:r>
            <a:endParaRPr lang="en-US" sz="1600" dirty="0">
              <a:solidFill>
                <a:srgbClr val="175319"/>
              </a:solidFill>
              <a:latin typeface="Avenir Black"/>
              <a:cs typeface="Avenir Black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41170" y="1095934"/>
            <a:ext cx="35826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Faresaver: X34 times in black,  </a:t>
            </a:r>
            <a:r>
              <a:rPr lang="en-US" sz="1050" dirty="0">
                <a:solidFill>
                  <a:srgbClr val="800000"/>
                </a:solidFill>
                <a:latin typeface="Avenir Black"/>
                <a:cs typeface="Avenir Black"/>
              </a:rPr>
              <a:t>First: D2 in bold red.</a:t>
            </a:r>
            <a:br>
              <a:rPr lang="en-US" sz="1050" dirty="0">
                <a:solidFill>
                  <a:srgbClr val="800000"/>
                </a:solidFill>
                <a:latin typeface="Avenir Black"/>
                <a:cs typeface="Avenir Black"/>
              </a:rPr>
            </a:br>
            <a:r>
              <a:rPr lang="en-US" sz="1050" dirty="0">
                <a:solidFill>
                  <a:srgbClr val="800000"/>
                </a:solidFill>
                <a:latin typeface="Avenir Black"/>
                <a:cs typeface="Avenir Black"/>
              </a:rPr>
              <a:t>		</a:t>
            </a:r>
            <a:endParaRPr lang="en-US" sz="1050" dirty="0">
              <a:solidFill>
                <a:srgbClr val="FF6600"/>
              </a:solidFill>
              <a:latin typeface="Avenir Black"/>
              <a:cs typeface="Avenir Black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65400" y="2042089"/>
            <a:ext cx="3387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Faresaver: X34 times in black. </a:t>
            </a:r>
            <a:r>
              <a:rPr lang="en-US" sz="1100" dirty="0">
                <a:solidFill>
                  <a:srgbClr val="800000"/>
                </a:solidFill>
                <a:latin typeface="Avenir Black"/>
                <a:cs typeface="Avenir Black"/>
              </a:rPr>
              <a:t>First: D2 in bold red.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51140" y="2994326"/>
            <a:ext cx="35162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1100" dirty="0">
                <a:latin typeface="Avenir Black"/>
                <a:cs typeface="Avenir Black"/>
              </a:rPr>
            </a:br>
            <a:r>
              <a:rPr lang="en-US" sz="1100" dirty="0">
                <a:solidFill>
                  <a:srgbClr val="800000"/>
                </a:solidFill>
                <a:latin typeface="Avenir Black"/>
                <a:cs typeface="Avenir Black"/>
              </a:rPr>
              <a:t>First: D2 in bold red.</a:t>
            </a:r>
            <a:r>
              <a:rPr lang="en-US" sz="1100" b="1" dirty="0">
                <a:latin typeface="Avenir Book" panose="02000503020000020003" pitchFamily="2" charset="0"/>
                <a:cs typeface="Avenir Black"/>
              </a:rPr>
              <a:t>.</a:t>
            </a:r>
            <a:endParaRPr lang="en-US" sz="1100" dirty="0">
              <a:solidFill>
                <a:srgbClr val="FF6600"/>
              </a:solidFill>
              <a:latin typeface="Avenir Black"/>
              <a:cs typeface="Avenir Black"/>
            </a:endParaRPr>
          </a:p>
          <a:p>
            <a:r>
              <a:rPr lang="en-US" sz="1100" dirty="0">
                <a:solidFill>
                  <a:srgbClr val="FF6600"/>
                </a:solidFill>
                <a:latin typeface="Avenir Black"/>
                <a:cs typeface="Avenir Black"/>
              </a:rPr>
              <a:t>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126199" y="3967991"/>
            <a:ext cx="4711536" cy="7539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5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US" sz="1400" dirty="0">
                <a:solidFill>
                  <a:srgbClr val="800000"/>
                </a:solidFill>
                <a:latin typeface="Avenir Book"/>
                <a:cs typeface="Avenir Book"/>
              </a:rPr>
            </a:br>
            <a:br>
              <a:rPr lang="en-US" sz="1400" dirty="0">
                <a:solidFill>
                  <a:srgbClr val="800000"/>
                </a:solidFill>
                <a:latin typeface="Avenir Book"/>
                <a:cs typeface="Avenir Book"/>
              </a:rPr>
            </a:br>
            <a:r>
              <a:rPr lang="en-US" sz="1400" dirty="0">
                <a:solidFill>
                  <a:srgbClr val="800000"/>
                </a:solidFill>
                <a:latin typeface="Avenir Book"/>
                <a:cs typeface="Avenir Book"/>
              </a:rPr>
              <a:t>                   	 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16:10  17:10                           23:10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86316" y="4018576"/>
            <a:ext cx="16961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  <a:t>FROM BATH</a:t>
            </a:r>
            <a:b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</a:br>
            <a:r>
              <a:rPr lang="en-US" sz="1100" dirty="0">
                <a:solidFill>
                  <a:srgbClr val="175319"/>
                </a:solidFill>
                <a:latin typeface="Avenir Black"/>
                <a:cs typeface="Avenir Black"/>
              </a:rPr>
              <a:t>Saturday only</a:t>
            </a:r>
            <a:endParaRPr lang="en-US" sz="1600" dirty="0">
              <a:solidFill>
                <a:srgbClr val="175319"/>
              </a:solidFill>
              <a:latin typeface="Avenir Black"/>
              <a:cs typeface="Avenir Black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00463" y="3987687"/>
            <a:ext cx="2577399" cy="43088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800000"/>
                </a:solidFill>
                <a:latin typeface="Avenir Black"/>
                <a:cs typeface="Avenir Black"/>
              </a:rPr>
              <a:t>First: D2 in bold red.</a:t>
            </a:r>
            <a:r>
              <a:rPr lang="en-US" sz="1100" dirty="0">
                <a:solidFill>
                  <a:srgbClr val="FF6600"/>
                </a:solidFill>
                <a:latin typeface="Avenir Black"/>
                <a:cs typeface="Avenir Black"/>
              </a:rPr>
              <a:t> </a:t>
            </a:r>
          </a:p>
          <a:p>
            <a:endParaRPr lang="en-US" sz="1100" dirty="0">
              <a:solidFill>
                <a:srgbClr val="FF6600"/>
              </a:solidFill>
              <a:latin typeface="Avenir Black"/>
              <a:cs typeface="Avenir Black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131287" y="4807444"/>
            <a:ext cx="4711536" cy="8697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5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07:17  08:13  09:52 10:52  11:52  12:52  13:52  15:07  16:07  17:07 </a:t>
            </a:r>
            <a:r>
              <a:rPr lang="en-US" sz="1400" dirty="0">
                <a:solidFill>
                  <a:srgbClr val="0000FF"/>
                </a:solidFill>
                <a:latin typeface="Avenir Book" panose="02000503020000020003" pitchFamily="2" charset="0"/>
                <a:cs typeface="Avenir Black"/>
              </a:rPr>
              <a:t>18:00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23560" y="4772654"/>
            <a:ext cx="24591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  <a:t>FROM TROWBRIDGE</a:t>
            </a:r>
            <a:b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</a:br>
            <a:r>
              <a:rPr lang="en-US" sz="1100" dirty="0">
                <a:solidFill>
                  <a:srgbClr val="175319"/>
                </a:solidFill>
                <a:latin typeface="Avenir Black"/>
                <a:cs typeface="Avenir Black"/>
              </a:rPr>
              <a:t>Monday to Friday</a:t>
            </a:r>
            <a:endParaRPr lang="en-US" sz="1600" dirty="0">
              <a:solidFill>
                <a:srgbClr val="175319"/>
              </a:solidFill>
              <a:latin typeface="Avenir Black"/>
              <a:cs typeface="Avenir Black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098154" y="5747350"/>
            <a:ext cx="4711536" cy="8697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5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  </a:t>
            </a:r>
          </a:p>
          <a:p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07:29  08:54  09:54  10:54  11:54  12:54  13:54  14:54 16:29  17:29 </a:t>
            </a:r>
            <a:endParaRPr lang="en-US" sz="1400" dirty="0">
              <a:solidFill>
                <a:srgbClr val="800000"/>
              </a:solidFill>
              <a:latin typeface="Avenir Book"/>
              <a:cs typeface="Avenir Book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98154" y="5725458"/>
            <a:ext cx="26476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  <a:t>FROM TROWBRIDGE</a:t>
            </a:r>
            <a:b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</a:br>
            <a:r>
              <a:rPr lang="en-US" sz="1100" dirty="0">
                <a:solidFill>
                  <a:srgbClr val="175319"/>
                </a:solidFill>
                <a:latin typeface="Avenir Black"/>
                <a:cs typeface="Avenir Black"/>
              </a:rPr>
              <a:t>Saturday only</a:t>
            </a:r>
            <a:endParaRPr lang="en-US" sz="1600" dirty="0">
              <a:solidFill>
                <a:srgbClr val="175319"/>
              </a:solidFill>
              <a:latin typeface="Avenir Black"/>
              <a:cs typeface="Avenir Black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1069" y="620436"/>
            <a:ext cx="32084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Rode departure times are from Rode Memorial Hall.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15953" y="513736"/>
            <a:ext cx="51016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Frome departure times are from Frome’s Market Place.</a:t>
            </a:r>
            <a:br>
              <a:rPr lang="en-US" sz="1100" dirty="0"/>
            </a:br>
            <a:r>
              <a:rPr lang="en-US" sz="1100" dirty="0"/>
              <a:t>Bath departure times are from the Bus Station (</a:t>
            </a:r>
            <a:r>
              <a:rPr lang="en-US" sz="1100" dirty="0">
                <a:solidFill>
                  <a:srgbClr val="800000"/>
                </a:solidFill>
                <a:latin typeface="Avenir Black"/>
                <a:cs typeface="Avenir Black"/>
              </a:rPr>
              <a:t>D2</a:t>
            </a:r>
            <a:r>
              <a:rPr lang="en-US" sz="1100" dirty="0"/>
              <a:t>).</a:t>
            </a:r>
          </a:p>
          <a:p>
            <a:pPr algn="ctr"/>
            <a:r>
              <a:rPr lang="en-US" sz="1100" dirty="0"/>
              <a:t>Trowbridge departure times (X34) are from Trowbridge Town Hall in Market Street.</a:t>
            </a:r>
          </a:p>
        </p:txBody>
      </p:sp>
      <p:sp>
        <p:nvSpPr>
          <p:cNvPr id="2" name="Off-page Connector 1"/>
          <p:cNvSpPr/>
          <p:nvPr/>
        </p:nvSpPr>
        <p:spPr>
          <a:xfrm>
            <a:off x="4309153" y="60960"/>
            <a:ext cx="1294043" cy="775253"/>
          </a:xfrm>
          <a:prstGeom prst="flowChartOffpage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cap="small" dirty="0">
                <a:solidFill>
                  <a:srgbClr val="C00000"/>
                </a:solidFill>
                <a:latin typeface="Avenir Black"/>
                <a:cs typeface="Avenir Black"/>
              </a:rPr>
              <a:t>Please Keep</a:t>
            </a:r>
            <a:br>
              <a:rPr lang="en-US" sz="1200" cap="small" dirty="0">
                <a:solidFill>
                  <a:srgbClr val="C00000"/>
                </a:solidFill>
                <a:latin typeface="Avenir Black"/>
                <a:cs typeface="Avenir Black"/>
              </a:rPr>
            </a:br>
            <a:r>
              <a:rPr lang="en-US" sz="1200" cap="small" dirty="0">
                <a:solidFill>
                  <a:srgbClr val="C00000"/>
                </a:solidFill>
                <a:latin typeface="Avenir Black"/>
                <a:cs typeface="Avenir Black"/>
              </a:rPr>
              <a:t>This timetable </a:t>
            </a:r>
          </a:p>
          <a:p>
            <a:pPr algn="ctr"/>
            <a:r>
              <a:rPr lang="en-US" sz="1200" cap="small" dirty="0">
                <a:solidFill>
                  <a:srgbClr val="C00000"/>
                </a:solidFill>
                <a:latin typeface="Avenir Black"/>
                <a:cs typeface="Avenir Black"/>
              </a:rPr>
              <a:t>Very Handy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690" y="6616672"/>
            <a:ext cx="4707017" cy="1873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Avenir Black"/>
                <a:cs typeface="Avenir Black"/>
              </a:rPr>
              <a:t>BUS TIMES ARE OPERATIONAL FROM SUMMER 2022 </a:t>
            </a:r>
            <a:r>
              <a:rPr lang="en-US" sz="700" b="1" dirty="0">
                <a:solidFill>
                  <a:schemeClr val="tx1"/>
                </a:solidFill>
                <a:latin typeface="Avenir Black"/>
                <a:cs typeface="Avenir Black"/>
              </a:rPr>
              <a:t>(n.b. Rode has NO Sunday Buses.)</a:t>
            </a:r>
            <a:endParaRPr lang="en-US" sz="800" b="1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11036" y="6632905"/>
            <a:ext cx="4711530" cy="2088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Times of bus services operated by Faresaver are shown  in </a:t>
            </a:r>
            <a:r>
              <a:rPr lang="en-US" sz="1000" dirty="0">
                <a:solidFill>
                  <a:schemeClr val="tx1"/>
                </a:solidFill>
                <a:latin typeface="Avenir Black"/>
                <a:cs typeface="Avenir Black"/>
              </a:rPr>
              <a:t>black</a:t>
            </a:r>
            <a:r>
              <a:rPr lang="en-US" sz="1000" dirty="0">
                <a:solidFill>
                  <a:schemeClr val="tx1"/>
                </a:solidFill>
              </a:rPr>
              <a:t>, First are in </a:t>
            </a:r>
            <a:r>
              <a:rPr lang="en-US" sz="1000" dirty="0">
                <a:solidFill>
                  <a:srgbClr val="800000"/>
                </a:solidFill>
                <a:latin typeface="Avenir Black"/>
                <a:cs typeface="Avenir Black"/>
              </a:rPr>
              <a:t>red</a:t>
            </a:r>
            <a:r>
              <a:rPr lang="en-US" sz="1000" dirty="0">
                <a:solidFill>
                  <a:schemeClr val="tx1"/>
                </a:solidFill>
                <a:latin typeface="Avenir Black"/>
                <a:cs typeface="Avenir Black"/>
              </a:rPr>
              <a:t>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838372" y="5450415"/>
            <a:ext cx="2596642" cy="20687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b="1" dirty="0">
                <a:solidFill>
                  <a:schemeClr val="tx1"/>
                </a:solidFill>
                <a:latin typeface="Avenir Book"/>
                <a:cs typeface="Avenir Book"/>
              </a:rPr>
              <a:t>(</a:t>
            </a:r>
            <a:r>
              <a:rPr lang="en-US" sz="700" b="1" dirty="0">
                <a:solidFill>
                  <a:srgbClr val="0000FF"/>
                </a:solidFill>
                <a:latin typeface="Avenir Book"/>
                <a:cs typeface="Avenir Book"/>
              </a:rPr>
              <a:t>18:00 67/234 bus is operated by Frome Bus and goes via Rode High Street by request only)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73151" y="5724911"/>
            <a:ext cx="2070899" cy="26160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Faresaver: X34 times in black,.</a:t>
            </a:r>
            <a:endParaRPr lang="en-US" sz="1100" dirty="0">
              <a:solidFill>
                <a:srgbClr val="8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73540" y="4769183"/>
            <a:ext cx="23504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Faresaver: X34 times in black.</a:t>
            </a:r>
            <a:br>
              <a:rPr lang="en-US" sz="1100" dirty="0"/>
            </a:br>
            <a:r>
              <a:rPr lang="en-US" sz="1100" dirty="0">
                <a:solidFill>
                  <a:srgbClr val="0000FF"/>
                </a:solidFill>
              </a:rPr>
              <a:t>Frome Bus 67/234 time in blue.</a:t>
            </a:r>
          </a:p>
        </p:txBody>
      </p:sp>
    </p:spTree>
    <p:extLst>
      <p:ext uri="{BB962C8B-B14F-4D97-AF65-F5344CB8AC3E}">
        <p14:creationId xmlns:p14="http://schemas.microsoft.com/office/powerpoint/2010/main" val="4002952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38318</TotalTime>
  <Words>600</Words>
  <Application>Microsoft Macintosh PowerPoint</Application>
  <PresentationFormat>A4 Paper (210x297 mm)</PresentationFormat>
  <Paragraphs>83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Aharoni</vt:lpstr>
      <vt:lpstr>Arial</vt:lpstr>
      <vt:lpstr>Arial Rounded MT Bold</vt:lpstr>
      <vt:lpstr>Avenir Black</vt:lpstr>
      <vt:lpstr>Avenir Book</vt:lpstr>
      <vt:lpstr>Avenir Heavy Oblique</vt:lpstr>
      <vt:lpstr>Calibri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TRAVIS</dc:creator>
  <cp:lastModifiedBy>Peter Travis</cp:lastModifiedBy>
  <cp:revision>184</cp:revision>
  <cp:lastPrinted>2022-06-05T14:29:18Z</cp:lastPrinted>
  <dcterms:created xsi:type="dcterms:W3CDTF">2017-04-05T08:11:29Z</dcterms:created>
  <dcterms:modified xsi:type="dcterms:W3CDTF">2022-06-07T16:12:50Z</dcterms:modified>
</cp:coreProperties>
</file>